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7"/>
  </p:handoutMasterIdLst>
  <p:sldIdLst>
    <p:sldId id="256" r:id="rId2"/>
    <p:sldId id="257" r:id="rId3"/>
    <p:sldId id="258" r:id="rId4"/>
    <p:sldId id="259" r:id="rId5"/>
    <p:sldId id="260" r:id="rId6"/>
    <p:sldId id="261" r:id="rId7"/>
    <p:sldId id="262" r:id="rId8"/>
    <p:sldId id="286" r:id="rId9"/>
    <p:sldId id="287" r:id="rId10"/>
    <p:sldId id="265" r:id="rId11"/>
    <p:sldId id="289" r:id="rId12"/>
    <p:sldId id="267" r:id="rId13"/>
    <p:sldId id="268" r:id="rId14"/>
    <p:sldId id="269" r:id="rId15"/>
    <p:sldId id="288" r:id="rId16"/>
    <p:sldId id="290" r:id="rId17"/>
    <p:sldId id="292" r:id="rId18"/>
    <p:sldId id="293" r:id="rId19"/>
    <p:sldId id="294" r:id="rId20"/>
    <p:sldId id="270" r:id="rId21"/>
    <p:sldId id="295" r:id="rId22"/>
    <p:sldId id="296" r:id="rId23"/>
    <p:sldId id="297" r:id="rId24"/>
    <p:sldId id="298"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DDADCC-8228-4E84-B6F0-84ACABA0F779}" type="datetimeFigureOut">
              <a:rPr lang="en-US" smtClean="0"/>
              <a:pPr/>
              <a:t>5/16/2010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00721A-E991-4E10-95E8-3438EA89A66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ABA4E-CD72-497B-97AA-7213B3980F60}" type="datetimeFigureOut">
              <a:rPr lang="en-US" smtClean="0"/>
              <a:pPr/>
              <a:t>5/16/2010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ABA4E-CD72-497B-97AA-7213B3980F60}"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ABA4E-CD72-497B-97AA-7213B3980F60}" type="datetimeFigureOut">
              <a:rPr lang="en-US" smtClean="0"/>
              <a:pPr/>
              <a:t>5/16/2010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1ABA4E-CD72-497B-97AA-7213B3980F60}" type="datetimeFigureOut">
              <a:rPr lang="en-US" smtClean="0"/>
              <a:pPr/>
              <a:t>5/16/2010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pPr/>
              <a:t>5/16/2010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pPr/>
              <a:t>5/16/2010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ABA4E-CD72-497B-97AA-7213B3980F60}" type="datetimeFigureOut">
              <a:rPr lang="en-US" smtClean="0"/>
              <a:pPr/>
              <a:t>5/16/2010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57653-3E58-4892-A7ED-712530ACC680}"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685800"/>
            <a:ext cx="8305800" cy="1981200"/>
          </a:xfrm>
        </p:spPr>
        <p:txBody>
          <a:bodyPr/>
          <a:lstStyle/>
          <a:p>
            <a:r>
              <a:rPr lang="en-US" dirty="0" smtClean="0"/>
              <a:t>Pharmacokinetics</a:t>
            </a:r>
            <a:endParaRPr lang="en-US" dirty="0"/>
          </a:p>
        </p:txBody>
      </p:sp>
      <p:sp>
        <p:nvSpPr>
          <p:cNvPr id="2" name="Subtitle 1"/>
          <p:cNvSpPr>
            <a:spLocks noGrp="1"/>
          </p:cNvSpPr>
          <p:nvPr>
            <p:ph type="subTitle" idx="1"/>
          </p:nvPr>
        </p:nvSpPr>
        <p:spPr>
          <a:xfrm>
            <a:off x="457200" y="1981200"/>
            <a:ext cx="8305800" cy="1143000"/>
          </a:xfrm>
        </p:spPr>
        <p:txBody>
          <a:bodyPr/>
          <a:lstStyle/>
          <a:p>
            <a:r>
              <a:rPr lang="en-US" dirty="0" smtClean="0"/>
              <a:t>Chapter 4</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362200" y="2590800"/>
            <a:ext cx="4467225"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Absorption</a:t>
            </a:r>
            <a:endParaRPr lang="en-US" dirty="0"/>
          </a:p>
        </p:txBody>
      </p:sp>
      <p:sp>
        <p:nvSpPr>
          <p:cNvPr id="3" name="Content Placeholder 2"/>
          <p:cNvSpPr>
            <a:spLocks noGrp="1"/>
          </p:cNvSpPr>
          <p:nvPr>
            <p:ph idx="1"/>
          </p:nvPr>
        </p:nvSpPr>
        <p:spPr/>
        <p:txBody>
          <a:bodyPr/>
          <a:lstStyle/>
          <a:p>
            <a:pPr>
              <a:lnSpc>
                <a:spcPct val="90000"/>
              </a:lnSpc>
            </a:pPr>
            <a:r>
              <a:rPr lang="en-US" i="1" dirty="0" smtClean="0">
                <a:effectLst>
                  <a:outerShdw blurRad="38100" dist="38100" dir="2700000" algn="tl">
                    <a:srgbClr val="000000">
                      <a:alpha val="43137"/>
                    </a:srgbClr>
                  </a:outerShdw>
                </a:effectLst>
              </a:rPr>
              <a:t>Drug absorption</a:t>
            </a:r>
            <a:r>
              <a:rPr lang="en-US" dirty="0" smtClean="0">
                <a:effectLst>
                  <a:outerShdw blurRad="38100" dist="38100" dir="2700000" algn="tl">
                    <a:srgbClr val="000000">
                      <a:alpha val="43137"/>
                    </a:srgbClr>
                  </a:outerShdw>
                </a:effectLst>
              </a:rPr>
              <a:t> </a:t>
            </a:r>
            <a:r>
              <a:rPr lang="en-US" dirty="0" smtClean="0"/>
              <a:t>is the movement of a drug from the site of administration into the fluids of the body that will carry it to its site(s) of action</a:t>
            </a:r>
          </a:p>
          <a:p>
            <a:pPr>
              <a:lnSpc>
                <a:spcPct val="90000"/>
              </a:lnSpc>
            </a:pPr>
            <a:r>
              <a:rPr lang="en-US" b="1" dirty="0" smtClean="0">
                <a:solidFill>
                  <a:srgbClr val="0070C0"/>
                </a:solidFill>
                <a:effectLst>
                  <a:outerShdw blurRad="38100" dist="38100" dir="2700000" algn="tl">
                    <a:srgbClr val="000000">
                      <a:alpha val="43137"/>
                    </a:srgbClr>
                  </a:outerShdw>
                </a:effectLst>
              </a:rPr>
              <a:t>Drug factors </a:t>
            </a:r>
            <a:r>
              <a:rPr lang="en-US" dirty="0" smtClean="0"/>
              <a:t>include drug solubility, pH, and molecular size</a:t>
            </a:r>
          </a:p>
          <a:p>
            <a:pPr>
              <a:lnSpc>
                <a:spcPct val="90000"/>
              </a:lnSpc>
            </a:pPr>
            <a:r>
              <a:rPr lang="en-US" b="1" dirty="0" smtClean="0">
                <a:solidFill>
                  <a:srgbClr val="0070C0"/>
                </a:solidFill>
                <a:effectLst>
                  <a:outerShdw blurRad="38100" dist="38100" dir="2700000" algn="tl">
                    <a:srgbClr val="000000">
                      <a:alpha val="43137"/>
                    </a:srgbClr>
                  </a:outerShdw>
                </a:effectLst>
              </a:rPr>
              <a:t>Patient factors </a:t>
            </a:r>
            <a:r>
              <a:rPr lang="en-US" dirty="0" smtClean="0"/>
              <a:t>include the animal’s age, health, metabolic rate, genetic factors, sex, and species</a:t>
            </a:r>
          </a:p>
          <a:p>
            <a:pPr>
              <a:buNone/>
            </a:pP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MCj03523780000[1]"/>
          <p:cNvPicPr>
            <a:picLocks noGrp="1" noChangeAspect="1" noChangeArrowheads="1"/>
          </p:cNvPicPr>
          <p:nvPr>
            <p:ph type="body" idx="1"/>
          </p:nvPr>
        </p:nvPicPr>
        <p:blipFill>
          <a:blip r:embed="rId2" cstate="print"/>
          <a:srcRect/>
          <a:stretch>
            <a:fillRect/>
          </a:stretch>
        </p:blipFill>
        <p:spPr>
          <a:xfrm>
            <a:off x="3429000" y="1828800"/>
            <a:ext cx="2130425" cy="3563938"/>
          </a:xfrm>
          <a:noFill/>
        </p:spPr>
      </p:pic>
      <p:sp>
        <p:nvSpPr>
          <p:cNvPr id="5123" name="Line 7"/>
          <p:cNvSpPr>
            <a:spLocks noChangeShapeType="1"/>
          </p:cNvSpPr>
          <p:nvPr/>
        </p:nvSpPr>
        <p:spPr bwMode="auto">
          <a:xfrm>
            <a:off x="1524000" y="762000"/>
            <a:ext cx="1447800" cy="1143000"/>
          </a:xfrm>
          <a:prstGeom prst="line">
            <a:avLst/>
          </a:prstGeom>
          <a:noFill/>
          <a:ln w="9525">
            <a:solidFill>
              <a:schemeClr val="tx1"/>
            </a:solidFill>
            <a:round/>
            <a:headEnd/>
            <a:tailEnd type="triangle" w="med" len="med"/>
          </a:ln>
        </p:spPr>
        <p:txBody>
          <a:bodyPr/>
          <a:lstStyle/>
          <a:p>
            <a:endParaRPr lang="en-US"/>
          </a:p>
        </p:txBody>
      </p:sp>
      <p:sp>
        <p:nvSpPr>
          <p:cNvPr id="5124" name="Line 12"/>
          <p:cNvSpPr>
            <a:spLocks noChangeShapeType="1"/>
          </p:cNvSpPr>
          <p:nvPr/>
        </p:nvSpPr>
        <p:spPr bwMode="auto">
          <a:xfrm>
            <a:off x="1219200" y="3581400"/>
            <a:ext cx="1828800" cy="0"/>
          </a:xfrm>
          <a:prstGeom prst="line">
            <a:avLst/>
          </a:prstGeom>
          <a:noFill/>
          <a:ln w="9525">
            <a:solidFill>
              <a:schemeClr val="tx1"/>
            </a:solidFill>
            <a:round/>
            <a:headEnd/>
            <a:tailEnd type="triangle" w="med" len="med"/>
          </a:ln>
        </p:spPr>
        <p:txBody>
          <a:bodyPr/>
          <a:lstStyle/>
          <a:p>
            <a:endParaRPr lang="en-US"/>
          </a:p>
        </p:txBody>
      </p:sp>
      <p:sp>
        <p:nvSpPr>
          <p:cNvPr id="5125" name="Line 13"/>
          <p:cNvSpPr>
            <a:spLocks noChangeShapeType="1"/>
          </p:cNvSpPr>
          <p:nvPr/>
        </p:nvSpPr>
        <p:spPr bwMode="auto">
          <a:xfrm flipV="1">
            <a:off x="1828800" y="5486400"/>
            <a:ext cx="1219200" cy="685800"/>
          </a:xfrm>
          <a:prstGeom prst="line">
            <a:avLst/>
          </a:prstGeom>
          <a:noFill/>
          <a:ln w="9525">
            <a:solidFill>
              <a:schemeClr val="tx1"/>
            </a:solidFill>
            <a:round/>
            <a:headEnd/>
            <a:tailEnd type="triangle" w="med" len="med"/>
          </a:ln>
        </p:spPr>
        <p:txBody>
          <a:bodyPr/>
          <a:lstStyle/>
          <a:p>
            <a:endParaRPr lang="en-US"/>
          </a:p>
        </p:txBody>
      </p:sp>
      <p:sp>
        <p:nvSpPr>
          <p:cNvPr id="5126" name="Line 21"/>
          <p:cNvSpPr>
            <a:spLocks noChangeShapeType="1"/>
          </p:cNvSpPr>
          <p:nvPr/>
        </p:nvSpPr>
        <p:spPr bwMode="auto">
          <a:xfrm flipH="1">
            <a:off x="6248400" y="1981200"/>
            <a:ext cx="2286000" cy="762000"/>
          </a:xfrm>
          <a:prstGeom prst="line">
            <a:avLst/>
          </a:prstGeom>
          <a:noFill/>
          <a:ln w="9525">
            <a:solidFill>
              <a:schemeClr val="tx1"/>
            </a:solidFill>
            <a:round/>
            <a:headEnd/>
            <a:tailEnd type="triangle" w="med" len="med"/>
          </a:ln>
        </p:spPr>
        <p:txBody>
          <a:bodyPr/>
          <a:lstStyle/>
          <a:p>
            <a:endParaRPr lang="en-US"/>
          </a:p>
        </p:txBody>
      </p:sp>
      <p:sp>
        <p:nvSpPr>
          <p:cNvPr id="5127" name="Line 22"/>
          <p:cNvSpPr>
            <a:spLocks noChangeShapeType="1"/>
          </p:cNvSpPr>
          <p:nvPr/>
        </p:nvSpPr>
        <p:spPr bwMode="auto">
          <a:xfrm flipH="1" flipV="1">
            <a:off x="6019800" y="4648200"/>
            <a:ext cx="1676400" cy="685800"/>
          </a:xfrm>
          <a:prstGeom prst="line">
            <a:avLst/>
          </a:prstGeom>
          <a:noFill/>
          <a:ln w="9525">
            <a:solidFill>
              <a:schemeClr val="tx1"/>
            </a:solidFill>
            <a:round/>
            <a:headEnd/>
            <a:tailEnd type="triangle" w="med" len="med"/>
          </a:ln>
        </p:spPr>
        <p:txBody>
          <a:bodyPr/>
          <a:lstStyle/>
          <a:p>
            <a:endParaRPr lang="en-US"/>
          </a:p>
        </p:txBody>
      </p:sp>
      <p:sp>
        <p:nvSpPr>
          <p:cNvPr id="5128" name="Text Box 23"/>
          <p:cNvSpPr txBox="1">
            <a:spLocks noChangeArrowheads="1"/>
          </p:cNvSpPr>
          <p:nvPr/>
        </p:nvSpPr>
        <p:spPr bwMode="auto">
          <a:xfrm>
            <a:off x="0" y="381000"/>
            <a:ext cx="1519238" cy="457200"/>
          </a:xfrm>
          <a:prstGeom prst="rect">
            <a:avLst/>
          </a:prstGeom>
          <a:noFill/>
          <a:ln w="9525">
            <a:noFill/>
            <a:miter lim="800000"/>
            <a:headEnd/>
            <a:tailEnd/>
          </a:ln>
        </p:spPr>
        <p:txBody>
          <a:bodyPr wrap="none">
            <a:spAutoFit/>
          </a:bodyPr>
          <a:lstStyle/>
          <a:p>
            <a:r>
              <a:rPr lang="en-US" sz="2400" b="1" dirty="0">
                <a:solidFill>
                  <a:srgbClr val="FF9900"/>
                </a:solidFill>
              </a:rPr>
              <a:t>solubility</a:t>
            </a:r>
          </a:p>
        </p:txBody>
      </p:sp>
      <p:sp>
        <p:nvSpPr>
          <p:cNvPr id="5129" name="Text Box 24"/>
          <p:cNvSpPr txBox="1">
            <a:spLocks noChangeArrowheads="1"/>
          </p:cNvSpPr>
          <p:nvPr/>
        </p:nvSpPr>
        <p:spPr bwMode="auto">
          <a:xfrm>
            <a:off x="304800" y="3279775"/>
            <a:ext cx="590550" cy="457200"/>
          </a:xfrm>
          <a:prstGeom prst="rect">
            <a:avLst/>
          </a:prstGeom>
          <a:noFill/>
          <a:ln w="9525">
            <a:noFill/>
            <a:miter lim="800000"/>
            <a:headEnd/>
            <a:tailEnd/>
          </a:ln>
        </p:spPr>
        <p:txBody>
          <a:bodyPr wrap="none">
            <a:spAutoFit/>
          </a:bodyPr>
          <a:lstStyle/>
          <a:p>
            <a:r>
              <a:rPr lang="en-US" sz="2400" b="1">
                <a:solidFill>
                  <a:schemeClr val="accent1"/>
                </a:solidFill>
              </a:rPr>
              <a:t>pH</a:t>
            </a:r>
          </a:p>
        </p:txBody>
      </p:sp>
      <p:sp>
        <p:nvSpPr>
          <p:cNvPr id="5130" name="Text Box 25"/>
          <p:cNvSpPr txBox="1">
            <a:spLocks noChangeArrowheads="1"/>
          </p:cNvSpPr>
          <p:nvPr/>
        </p:nvSpPr>
        <p:spPr bwMode="auto">
          <a:xfrm>
            <a:off x="228600" y="6251575"/>
            <a:ext cx="2266950" cy="457200"/>
          </a:xfrm>
          <a:prstGeom prst="rect">
            <a:avLst/>
          </a:prstGeom>
          <a:noFill/>
          <a:ln w="9525">
            <a:noFill/>
            <a:miter lim="800000"/>
            <a:headEnd/>
            <a:tailEnd/>
          </a:ln>
        </p:spPr>
        <p:txBody>
          <a:bodyPr wrap="none">
            <a:spAutoFit/>
          </a:bodyPr>
          <a:lstStyle/>
          <a:p>
            <a:r>
              <a:rPr lang="en-US" sz="2400" b="1">
                <a:solidFill>
                  <a:schemeClr val="folHlink"/>
                </a:solidFill>
              </a:rPr>
              <a:t>Molecular size</a:t>
            </a:r>
          </a:p>
        </p:txBody>
      </p:sp>
      <p:sp>
        <p:nvSpPr>
          <p:cNvPr id="5131" name="Text Box 26"/>
          <p:cNvSpPr txBox="1">
            <a:spLocks noChangeArrowheads="1"/>
          </p:cNvSpPr>
          <p:nvPr/>
        </p:nvSpPr>
        <p:spPr bwMode="auto">
          <a:xfrm>
            <a:off x="8382000" y="1374775"/>
            <a:ext cx="709613" cy="457200"/>
          </a:xfrm>
          <a:prstGeom prst="rect">
            <a:avLst/>
          </a:prstGeom>
          <a:noFill/>
          <a:ln w="9525">
            <a:noFill/>
            <a:miter lim="800000"/>
            <a:headEnd/>
            <a:tailEnd/>
          </a:ln>
        </p:spPr>
        <p:txBody>
          <a:bodyPr wrap="none">
            <a:spAutoFit/>
          </a:bodyPr>
          <a:lstStyle/>
          <a:p>
            <a:r>
              <a:rPr lang="en-US" sz="2400" b="1">
                <a:solidFill>
                  <a:srgbClr val="CC0000"/>
                </a:solidFill>
              </a:rPr>
              <a:t>age</a:t>
            </a:r>
          </a:p>
        </p:txBody>
      </p:sp>
      <p:sp>
        <p:nvSpPr>
          <p:cNvPr id="5132" name="Text Box 27"/>
          <p:cNvSpPr txBox="1">
            <a:spLocks noChangeArrowheads="1"/>
          </p:cNvSpPr>
          <p:nvPr/>
        </p:nvSpPr>
        <p:spPr bwMode="auto">
          <a:xfrm>
            <a:off x="6781800" y="5562600"/>
            <a:ext cx="2098675" cy="457200"/>
          </a:xfrm>
          <a:prstGeom prst="rect">
            <a:avLst/>
          </a:prstGeom>
          <a:noFill/>
          <a:ln w="9525">
            <a:noFill/>
            <a:miter lim="800000"/>
            <a:headEnd/>
            <a:tailEnd/>
          </a:ln>
        </p:spPr>
        <p:txBody>
          <a:bodyPr wrap="none">
            <a:spAutoFit/>
          </a:bodyPr>
          <a:lstStyle/>
          <a:p>
            <a:r>
              <a:rPr lang="en-US" sz="2400" b="1"/>
              <a:t>Health status</a:t>
            </a:r>
          </a:p>
        </p:txBody>
      </p:sp>
      <p:cxnSp>
        <p:nvCxnSpPr>
          <p:cNvPr id="14" name="Straight Arrow Connector 13"/>
          <p:cNvCxnSpPr/>
          <p:nvPr/>
        </p:nvCxnSpPr>
        <p:spPr>
          <a:xfrm rot="10800000" flipV="1">
            <a:off x="5029200" y="533400"/>
            <a:ext cx="12192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600" y="152400"/>
            <a:ext cx="1143000" cy="461665"/>
          </a:xfrm>
          <a:prstGeom prst="rect">
            <a:avLst/>
          </a:prstGeom>
          <a:noFill/>
        </p:spPr>
        <p:txBody>
          <a:bodyPr wrap="square" rtlCol="0">
            <a:spAutoFit/>
          </a:bodyPr>
          <a:lstStyle/>
          <a:p>
            <a:r>
              <a:rPr lang="en-US" sz="2400" b="1" dirty="0" smtClean="0">
                <a:solidFill>
                  <a:srgbClr val="0070C0"/>
                </a:solidFill>
              </a:rPr>
              <a:t>Species</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Absorption</a:t>
            </a:r>
            <a:endParaRPr lang="en-US" dirty="0"/>
          </a:p>
        </p:txBody>
      </p:sp>
      <p:sp>
        <p:nvSpPr>
          <p:cNvPr id="4" name="Content Placeholder 2"/>
          <p:cNvSpPr>
            <a:spLocks noGrp="1"/>
          </p:cNvSpPr>
          <p:nvPr>
            <p:ph idx="1"/>
          </p:nvPr>
        </p:nvSpPr>
        <p:spPr/>
        <p:txBody>
          <a:bodyPr/>
          <a:lstStyle/>
          <a:p>
            <a:r>
              <a:rPr lang="en-US" sz="2800" b="1" dirty="0">
                <a:solidFill>
                  <a:srgbClr val="0070C0"/>
                </a:solidFill>
                <a:effectLst>
                  <a:outerShdw blurRad="38100" dist="38100" dir="2700000" algn="tl">
                    <a:srgbClr val="000000">
                      <a:alpha val="43137"/>
                    </a:srgbClr>
                  </a:outerShdw>
                </a:effectLst>
              </a:rPr>
              <a:t>Age</a:t>
            </a:r>
            <a:endParaRPr lang="en-US" b="1" dirty="0">
              <a:solidFill>
                <a:srgbClr val="0070C0"/>
              </a:solidFill>
              <a:effectLst>
                <a:outerShdw blurRad="38100" dist="38100" dir="2700000" algn="tl">
                  <a:srgbClr val="000000">
                    <a:alpha val="43137"/>
                  </a:srgbClr>
                </a:outerShdw>
              </a:effectLst>
            </a:endParaRPr>
          </a:p>
          <a:p>
            <a:pPr lvl="1"/>
            <a:r>
              <a:rPr lang="en-US" sz="2400" dirty="0"/>
              <a:t>Young animals may not have well developed gastrointestinal tracts and less active enzyme systems</a:t>
            </a:r>
            <a:endParaRPr lang="en-US" dirty="0"/>
          </a:p>
          <a:p>
            <a:r>
              <a:rPr lang="en-US" sz="2800" b="1" dirty="0">
                <a:solidFill>
                  <a:srgbClr val="0070C0"/>
                </a:solidFill>
                <a:effectLst>
                  <a:outerShdw blurRad="38100" dist="38100" dir="2700000" algn="tl">
                    <a:srgbClr val="000000">
                      <a:alpha val="43137"/>
                    </a:srgbClr>
                  </a:outerShdw>
                </a:effectLst>
              </a:rPr>
              <a:t>Health</a:t>
            </a:r>
            <a:endParaRPr lang="en-US" b="1" dirty="0">
              <a:solidFill>
                <a:srgbClr val="0070C0"/>
              </a:solidFill>
              <a:effectLst>
                <a:outerShdw blurRad="38100" dist="38100" dir="2700000" algn="tl">
                  <a:srgbClr val="000000">
                    <a:alpha val="43137"/>
                  </a:srgbClr>
                </a:outerShdw>
              </a:effectLst>
            </a:endParaRPr>
          </a:p>
          <a:p>
            <a:pPr lvl="1"/>
            <a:r>
              <a:rPr lang="en-US" sz="2400" dirty="0"/>
              <a:t>Sickness will affect the rate of absorption of certain drugs</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4114800" y="3886200"/>
            <a:ext cx="4048125" cy="2686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Absorption</a:t>
            </a:r>
            <a:endParaRPr lang="en-US" dirty="0"/>
          </a:p>
        </p:txBody>
      </p:sp>
      <p:sp>
        <p:nvSpPr>
          <p:cNvPr id="4" name="Content Placeholder 2"/>
          <p:cNvSpPr>
            <a:spLocks noGrp="1"/>
          </p:cNvSpPr>
          <p:nvPr>
            <p:ph sz="half" idx="1"/>
          </p:nvPr>
        </p:nvSpPr>
        <p:spPr/>
        <p:txBody>
          <a:bodyPr/>
          <a:lstStyle/>
          <a:p>
            <a:r>
              <a:rPr lang="en-US" sz="2800" b="1" dirty="0">
                <a:solidFill>
                  <a:srgbClr val="0070C0"/>
                </a:solidFill>
                <a:effectLst>
                  <a:outerShdw blurRad="38100" dist="38100" dir="2700000" algn="tl">
                    <a:srgbClr val="000000">
                      <a:alpha val="43137"/>
                    </a:srgbClr>
                  </a:outerShdw>
                </a:effectLst>
              </a:rPr>
              <a:t>Metabolic rate</a:t>
            </a:r>
          </a:p>
          <a:p>
            <a:pPr lvl="1"/>
            <a:r>
              <a:rPr lang="en-US" sz="2400" dirty="0"/>
              <a:t>Animals with a high metabolic rate may eliminate drugs from their system quicker</a:t>
            </a:r>
          </a:p>
          <a:p>
            <a:r>
              <a:rPr lang="en-US" sz="2800" b="1" dirty="0">
                <a:solidFill>
                  <a:srgbClr val="0070C0"/>
                </a:solidFill>
                <a:effectLst>
                  <a:outerShdw blurRad="38100" dist="38100" dir="2700000" algn="tl">
                    <a:srgbClr val="000000">
                      <a:alpha val="43137"/>
                    </a:srgbClr>
                  </a:outerShdw>
                </a:effectLst>
              </a:rPr>
              <a:t>Genetic factors</a:t>
            </a:r>
            <a:endParaRPr lang="en-US" b="1" dirty="0">
              <a:solidFill>
                <a:srgbClr val="0070C0"/>
              </a:solidFill>
              <a:effectLst>
                <a:outerShdw blurRad="38100" dist="38100" dir="2700000" algn="tl">
                  <a:srgbClr val="000000">
                    <a:alpha val="43137"/>
                  </a:srgbClr>
                </a:outerShdw>
              </a:effectLst>
            </a:endParaRPr>
          </a:p>
          <a:p>
            <a:pPr lvl="1"/>
            <a:r>
              <a:rPr lang="en-US" sz="2400" dirty="0"/>
              <a:t>Individual variation in response to drugs may occur because of genetic differences between animals</a:t>
            </a:r>
            <a:r>
              <a:rPr lang="en-US" dirty="0"/>
              <a:t> </a:t>
            </a:r>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4648200" y="2209800"/>
            <a:ext cx="4038600" cy="295507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Absorption</a:t>
            </a:r>
            <a:endParaRPr lang="en-US" dirty="0"/>
          </a:p>
        </p:txBody>
      </p:sp>
      <p:sp>
        <p:nvSpPr>
          <p:cNvPr id="4" name="Content Placeholder 2"/>
          <p:cNvSpPr>
            <a:spLocks noGrp="1"/>
          </p:cNvSpPr>
          <p:nvPr>
            <p:ph sz="half" idx="1"/>
          </p:nvPr>
        </p:nvSpPr>
        <p:spPr>
          <a:xfrm>
            <a:off x="4724400" y="1600200"/>
            <a:ext cx="4038600" cy="4525963"/>
          </a:xfrm>
        </p:spPr>
        <p:txBody>
          <a:bodyPr>
            <a:normAutofit fontScale="92500" lnSpcReduction="10000"/>
          </a:bodyPr>
          <a:lstStyle/>
          <a:p>
            <a:r>
              <a:rPr lang="en-US" sz="2800" b="1" dirty="0">
                <a:solidFill>
                  <a:srgbClr val="0070C0"/>
                </a:solidFill>
                <a:effectLst>
                  <a:outerShdw blurRad="38100" dist="38100" dir="2700000" algn="tl">
                    <a:srgbClr val="000000">
                      <a:alpha val="43137"/>
                    </a:srgbClr>
                  </a:outerShdw>
                </a:effectLst>
              </a:rPr>
              <a:t>Sex</a:t>
            </a:r>
            <a:endParaRPr lang="en-US" b="1" dirty="0">
              <a:solidFill>
                <a:srgbClr val="0070C0"/>
              </a:solidFill>
              <a:effectLst>
                <a:outerShdw blurRad="38100" dist="38100" dir="2700000" algn="tl">
                  <a:srgbClr val="000000">
                    <a:alpha val="43137"/>
                  </a:srgbClr>
                </a:outerShdw>
              </a:effectLst>
            </a:endParaRPr>
          </a:p>
          <a:p>
            <a:pPr lvl="1"/>
            <a:r>
              <a:rPr lang="en-US" sz="2400" dirty="0"/>
              <a:t>Male and females have different body compositions</a:t>
            </a:r>
          </a:p>
          <a:p>
            <a:pPr lvl="1"/>
            <a:r>
              <a:rPr lang="en-US" sz="2400" dirty="0"/>
              <a:t>These specific compositions may affect the action and distribution of the drug</a:t>
            </a:r>
          </a:p>
          <a:p>
            <a:r>
              <a:rPr lang="en-US" sz="2800" b="1" dirty="0">
                <a:solidFill>
                  <a:srgbClr val="0070C0"/>
                </a:solidFill>
                <a:effectLst>
                  <a:outerShdw blurRad="38100" dist="38100" dir="2700000" algn="tl">
                    <a:srgbClr val="000000">
                      <a:alpha val="43137"/>
                    </a:srgbClr>
                  </a:outerShdw>
                </a:effectLst>
              </a:rPr>
              <a:t>Species</a:t>
            </a:r>
            <a:endParaRPr lang="en-US" b="1" dirty="0">
              <a:solidFill>
                <a:srgbClr val="0070C0"/>
              </a:solidFill>
              <a:effectLst>
                <a:outerShdw blurRad="38100" dist="38100" dir="2700000" algn="tl">
                  <a:srgbClr val="000000">
                    <a:alpha val="43137"/>
                  </a:srgbClr>
                </a:outerShdw>
              </a:effectLst>
            </a:endParaRPr>
          </a:p>
          <a:p>
            <a:pPr lvl="1"/>
            <a:r>
              <a:rPr lang="en-US" sz="2400" dirty="0" smtClean="0"/>
              <a:t>Cats have a reduced ability to </a:t>
            </a:r>
            <a:r>
              <a:rPr lang="en-US" sz="2400" dirty="0" err="1" smtClean="0"/>
              <a:t>biotransform</a:t>
            </a:r>
            <a:r>
              <a:rPr lang="en-US" sz="2400" dirty="0" smtClean="0"/>
              <a:t> certain drugs and thus eliminate certain drugs slowly.</a:t>
            </a:r>
            <a:endParaRPr lang="en-US"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457200" y="2362200"/>
            <a:ext cx="4038600" cy="262079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Bioavailability</a:t>
            </a:r>
            <a:endParaRPr lang="en-US" dirty="0"/>
          </a:p>
        </p:txBody>
      </p:sp>
      <p:sp>
        <p:nvSpPr>
          <p:cNvPr id="4" name="Rectangle 3"/>
          <p:cNvSpPr>
            <a:spLocks noGrp="1" noChangeArrowheads="1"/>
          </p:cNvSpPr>
          <p:nvPr>
            <p:ph idx="1"/>
          </p:nvPr>
        </p:nvSpPr>
        <p:spPr>
          <a:xfrm>
            <a:off x="228600" y="1219200"/>
            <a:ext cx="9067800" cy="4525963"/>
          </a:xfrm>
        </p:spPr>
        <p:txBody>
          <a:bodyPr>
            <a:normAutofit lnSpcReduction="10000"/>
          </a:bodyPr>
          <a:lstStyle/>
          <a:p>
            <a:pPr>
              <a:lnSpc>
                <a:spcPct val="80000"/>
              </a:lnSpc>
            </a:pPr>
            <a:r>
              <a:rPr lang="en-US" sz="3000" b="1" i="1" dirty="0">
                <a:solidFill>
                  <a:srgbClr val="0070C0"/>
                </a:solidFill>
                <a:effectLst>
                  <a:outerShdw blurRad="38100" dist="38100" dir="2700000" algn="tl">
                    <a:srgbClr val="000000">
                      <a:alpha val="43137"/>
                    </a:srgbClr>
                  </a:outerShdw>
                </a:effectLst>
              </a:rPr>
              <a:t>Bioavailability:</a:t>
            </a:r>
            <a:r>
              <a:rPr lang="en-US" sz="3000" b="1" dirty="0">
                <a:solidFill>
                  <a:srgbClr val="0070C0"/>
                </a:solidFill>
                <a:effectLst>
                  <a:outerShdw blurRad="38100" dist="38100" dir="2700000" algn="tl">
                    <a:srgbClr val="000000">
                      <a:alpha val="43137"/>
                    </a:srgbClr>
                  </a:outerShdw>
                </a:effectLst>
              </a:rPr>
              <a:t> </a:t>
            </a:r>
            <a:r>
              <a:rPr lang="en-US" sz="3000" dirty="0"/>
              <a:t>percent of drug administered that actually enters the systemic </a:t>
            </a:r>
            <a:r>
              <a:rPr lang="en-US" sz="3000" dirty="0" smtClean="0"/>
              <a:t>circulation</a:t>
            </a:r>
          </a:p>
          <a:p>
            <a:pPr lvl="1"/>
            <a:r>
              <a:rPr lang="en-US" sz="2400" dirty="0" smtClean="0"/>
              <a:t>Intravenous and intra-arterial are 100% </a:t>
            </a:r>
            <a:r>
              <a:rPr lang="en-US" sz="2400" dirty="0" err="1" smtClean="0"/>
              <a:t>bioavailable</a:t>
            </a:r>
            <a:r>
              <a:rPr lang="en-US" sz="2400" dirty="0" smtClean="0"/>
              <a:t> and have a </a:t>
            </a:r>
            <a:r>
              <a:rPr lang="en-US" sz="2400" i="1" dirty="0" smtClean="0"/>
              <a:t>bioavailability of 1.</a:t>
            </a:r>
          </a:p>
          <a:p>
            <a:pPr lvl="1"/>
            <a:r>
              <a:rPr lang="en-US" sz="2400" dirty="0" smtClean="0"/>
              <a:t>Drugs that are only partially absorbed have a bioavailability of less than 1.</a:t>
            </a:r>
          </a:p>
          <a:p>
            <a:r>
              <a:rPr lang="en-US" sz="2400" dirty="0" smtClean="0">
                <a:solidFill>
                  <a:srgbClr val="FF9900"/>
                </a:solidFill>
              </a:rPr>
              <a:t>The LOWER the bioavailability, the LESS drug there is in circulation and in the tissue.</a:t>
            </a:r>
          </a:p>
          <a:p>
            <a:r>
              <a:rPr lang="en-US" sz="2400" dirty="0" smtClean="0"/>
              <a:t>Affected by: blood supply to the area, surface area of absorption, mechanism of drug absorption, and dosage form of the drug.</a:t>
            </a:r>
          </a:p>
          <a:p>
            <a:pPr lvl="1"/>
            <a:r>
              <a:rPr lang="en-US" sz="2000" dirty="0" smtClean="0"/>
              <a:t>IM has a higher availability than SC because it has a greater blood supply</a:t>
            </a:r>
          </a:p>
          <a:p>
            <a:pPr lvl="1"/>
            <a:r>
              <a:rPr lang="en-US" sz="2000" dirty="0" smtClean="0"/>
              <a:t>IV and IM have higher availability than oral</a:t>
            </a:r>
          </a:p>
          <a:p>
            <a:pPr>
              <a:lnSpc>
                <a:spcPct val="80000"/>
              </a:lnSpc>
            </a:pPr>
            <a:endParaRPr lang="en-US" sz="2400" dirty="0"/>
          </a:p>
        </p:txBody>
      </p:sp>
      <p:pic>
        <p:nvPicPr>
          <p:cNvPr id="17411" name="Picture 3"/>
          <p:cNvPicPr>
            <a:picLocks noChangeAspect="1" noChangeArrowheads="1"/>
          </p:cNvPicPr>
          <p:nvPr/>
        </p:nvPicPr>
        <p:blipFill>
          <a:blip r:embed="rId2" cstate="print"/>
          <a:srcRect/>
          <a:stretch>
            <a:fillRect/>
          </a:stretch>
        </p:blipFill>
        <p:spPr bwMode="auto">
          <a:xfrm>
            <a:off x="5791200" y="5181600"/>
            <a:ext cx="2133600" cy="1839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and Ionization</a:t>
            </a:r>
            <a:endParaRPr lang="en-US" dirty="0"/>
          </a:p>
        </p:txBody>
      </p:sp>
      <p:sp>
        <p:nvSpPr>
          <p:cNvPr id="3" name="Content Placeholder 2"/>
          <p:cNvSpPr>
            <a:spLocks noGrp="1"/>
          </p:cNvSpPr>
          <p:nvPr>
            <p:ph idx="1"/>
          </p:nvPr>
        </p:nvSpPr>
        <p:spPr>
          <a:xfrm>
            <a:off x="457200" y="1371600"/>
            <a:ext cx="8229600" cy="5257800"/>
          </a:xfrm>
        </p:spPr>
        <p:txBody>
          <a:bodyPr>
            <a:normAutofit fontScale="70000" lnSpcReduction="20000"/>
          </a:bodyPr>
          <a:lstStyle/>
          <a:p>
            <a:pPr>
              <a:lnSpc>
                <a:spcPct val="80000"/>
              </a:lnSpc>
            </a:pPr>
            <a:endParaRPr lang="en-US" sz="2400" b="1" i="1" dirty="0" smtClean="0">
              <a:solidFill>
                <a:srgbClr val="0070C0"/>
              </a:solidFill>
              <a:effectLst>
                <a:outerShdw blurRad="38100" dist="38100" dir="2700000" algn="tl">
                  <a:srgbClr val="000000">
                    <a:alpha val="43137"/>
                  </a:srgbClr>
                </a:outerShdw>
              </a:effectLst>
            </a:endParaRPr>
          </a:p>
          <a:p>
            <a:r>
              <a:rPr lang="en-US" b="1" dirty="0" smtClean="0">
                <a:solidFill>
                  <a:srgbClr val="0070C0"/>
                </a:solidFill>
                <a:effectLst>
                  <a:outerShdw blurRad="38100" dist="38100" dir="2700000" algn="tl">
                    <a:srgbClr val="000000">
                      <a:alpha val="43137"/>
                    </a:srgbClr>
                  </a:outerShdw>
                </a:effectLst>
              </a:rPr>
              <a:t>pH</a:t>
            </a:r>
            <a:r>
              <a:rPr lang="en-US" dirty="0" smtClean="0"/>
              <a:t> – the measurement of the acidity or alkalinity of a substance</a:t>
            </a:r>
          </a:p>
          <a:p>
            <a:pPr lvl="1"/>
            <a:r>
              <a:rPr lang="en-US" sz="2900" dirty="0" smtClean="0"/>
              <a:t>Lower numbers = acid/acidic; Higher numbers = alkaline/basic</a:t>
            </a:r>
          </a:p>
          <a:p>
            <a:pPr lvl="1"/>
            <a:r>
              <a:rPr lang="en-US" dirty="0" smtClean="0"/>
              <a:t>Neutral = 7</a:t>
            </a:r>
          </a:p>
          <a:p>
            <a:pPr lvl="1">
              <a:buNone/>
            </a:pPr>
            <a:endParaRPr lang="en-US" dirty="0" smtClean="0"/>
          </a:p>
          <a:p>
            <a:pPr>
              <a:lnSpc>
                <a:spcPct val="80000"/>
              </a:lnSpc>
            </a:pPr>
            <a:r>
              <a:rPr lang="en-US" sz="3400" b="1" i="1" dirty="0" smtClean="0">
                <a:solidFill>
                  <a:srgbClr val="0070C0"/>
                </a:solidFill>
                <a:effectLst>
                  <a:outerShdw blurRad="38100" dist="38100" dir="2700000" algn="tl">
                    <a:srgbClr val="000000">
                      <a:alpha val="43137"/>
                    </a:srgbClr>
                  </a:outerShdw>
                </a:effectLst>
              </a:rPr>
              <a:t>Ionization:</a:t>
            </a:r>
            <a:r>
              <a:rPr lang="en-US" sz="3400" dirty="0" smtClean="0"/>
              <a:t> the property of being charged</a:t>
            </a:r>
          </a:p>
          <a:p>
            <a:pPr lvl="1">
              <a:lnSpc>
                <a:spcPct val="80000"/>
              </a:lnSpc>
              <a:buNone/>
            </a:pPr>
            <a:endParaRPr lang="en-US" sz="1100" dirty="0" smtClean="0"/>
          </a:p>
          <a:p>
            <a:r>
              <a:rPr lang="en-US" dirty="0" smtClean="0"/>
              <a:t>Drugs are both ionized (charged) and </a:t>
            </a:r>
            <a:r>
              <a:rPr lang="en-US" dirty="0" err="1" smtClean="0"/>
              <a:t>nonionized</a:t>
            </a:r>
            <a:r>
              <a:rPr lang="en-US" dirty="0" smtClean="0"/>
              <a:t> (uncharged)</a:t>
            </a:r>
          </a:p>
          <a:p>
            <a:pPr>
              <a:buNone/>
            </a:pPr>
            <a:endParaRPr lang="en-US" sz="1100" dirty="0" smtClean="0"/>
          </a:p>
          <a:p>
            <a:r>
              <a:rPr lang="en-US" dirty="0" smtClean="0"/>
              <a:t>Hydrophilic drugs are ionized</a:t>
            </a:r>
          </a:p>
          <a:p>
            <a:pPr>
              <a:buNone/>
            </a:pPr>
            <a:endParaRPr lang="en-US" sz="1100" dirty="0" smtClean="0"/>
          </a:p>
          <a:p>
            <a:r>
              <a:rPr lang="en-US" dirty="0" err="1" smtClean="0"/>
              <a:t>Lipophilic</a:t>
            </a:r>
            <a:r>
              <a:rPr lang="en-US" dirty="0" smtClean="0"/>
              <a:t> drugs are </a:t>
            </a:r>
            <a:r>
              <a:rPr lang="en-US" dirty="0" err="1" smtClean="0"/>
              <a:t>nonionized</a:t>
            </a:r>
            <a:endParaRPr lang="en-US" dirty="0" smtClean="0"/>
          </a:p>
          <a:p>
            <a:pPr lvl="1">
              <a:lnSpc>
                <a:spcPct val="80000"/>
              </a:lnSpc>
              <a:buNone/>
            </a:pPr>
            <a:endParaRPr lang="en-US" sz="2000" dirty="0" smtClean="0"/>
          </a:p>
          <a:p>
            <a:pPr>
              <a:lnSpc>
                <a:spcPct val="80000"/>
              </a:lnSpc>
              <a:buNone/>
            </a:pPr>
            <a:endParaRPr lang="en-US" sz="1100" dirty="0" smtClean="0"/>
          </a:p>
          <a:p>
            <a:pPr>
              <a:lnSpc>
                <a:spcPct val="80000"/>
              </a:lnSpc>
            </a:pPr>
            <a:r>
              <a:rPr lang="en-US" sz="2400" dirty="0" smtClean="0"/>
              <a:t>Nature of the drug: pH of drug </a:t>
            </a:r>
          </a:p>
          <a:p>
            <a:pPr lvl="1">
              <a:lnSpc>
                <a:spcPct val="80000"/>
              </a:lnSpc>
            </a:pPr>
            <a:r>
              <a:rPr lang="en-US" sz="2900" dirty="0" smtClean="0"/>
              <a:t>Weakly acid drugs = hydrophilic form in alkaline environment</a:t>
            </a:r>
          </a:p>
          <a:p>
            <a:pPr lvl="1">
              <a:lnSpc>
                <a:spcPct val="80000"/>
              </a:lnSpc>
            </a:pPr>
            <a:r>
              <a:rPr lang="en-US" sz="2900" dirty="0" smtClean="0"/>
              <a:t>Weakly alkaline drugs = hydrophilic form in acid environment </a:t>
            </a:r>
          </a:p>
          <a:p>
            <a:pPr lvl="1">
              <a:lnSpc>
                <a:spcPct val="80000"/>
              </a:lnSpc>
              <a:buNone/>
            </a:pPr>
            <a:endParaRPr lang="en-US" sz="2000" dirty="0" smtClean="0"/>
          </a:p>
          <a:p>
            <a:pPr>
              <a:lnSpc>
                <a:spcPct val="80000"/>
              </a:lnSpc>
            </a:pPr>
            <a:r>
              <a:rPr lang="en-US" sz="2900" dirty="0" smtClean="0"/>
              <a:t>Drug form is important; oral drugs must have different properties than </a:t>
            </a:r>
            <a:r>
              <a:rPr lang="en-US" sz="2900" dirty="0" err="1" smtClean="0"/>
              <a:t>parenteral</a:t>
            </a:r>
            <a:r>
              <a:rPr lang="en-US" sz="2900" dirty="0" smtClean="0"/>
              <a:t> drugs</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884238"/>
          </a:xfrm>
        </p:spPr>
        <p:txBody>
          <a:bodyPr/>
          <a:lstStyle/>
          <a:p>
            <a:pPr eaLnBrk="1" hangingPunct="1"/>
            <a:r>
              <a:rPr lang="en-US" dirty="0" smtClean="0"/>
              <a:t>ION TRAPPING</a:t>
            </a:r>
          </a:p>
        </p:txBody>
      </p:sp>
      <p:sp>
        <p:nvSpPr>
          <p:cNvPr id="11267" name="Rectangle 3"/>
          <p:cNvSpPr>
            <a:spLocks noGrp="1" noChangeArrowheads="1"/>
          </p:cNvSpPr>
          <p:nvPr>
            <p:ph type="body" idx="1"/>
          </p:nvPr>
        </p:nvSpPr>
        <p:spPr>
          <a:xfrm>
            <a:off x="457200" y="838200"/>
            <a:ext cx="8229600" cy="6019800"/>
          </a:xfrm>
        </p:spPr>
        <p:txBody>
          <a:bodyPr/>
          <a:lstStyle/>
          <a:p>
            <a:pPr eaLnBrk="1" hangingPunct="1">
              <a:lnSpc>
                <a:spcPct val="90000"/>
              </a:lnSpc>
            </a:pPr>
            <a:r>
              <a:rPr lang="en-US" sz="2400" dirty="0" smtClean="0"/>
              <a:t>Definition – when a drug changes from an ionized to non-ionized form as it moves along in the body. </a:t>
            </a:r>
          </a:p>
          <a:p>
            <a:pPr eaLnBrk="1" hangingPunct="1">
              <a:lnSpc>
                <a:spcPct val="90000"/>
              </a:lnSpc>
            </a:pPr>
            <a:r>
              <a:rPr lang="en-US" sz="2400" dirty="0" smtClean="0"/>
              <a:t>Drugs can also enter into different body compartments that have different pH, but it may change its ionization and get trapped in the new compartment. </a:t>
            </a:r>
          </a:p>
          <a:p>
            <a:pPr eaLnBrk="1" hangingPunct="1">
              <a:lnSpc>
                <a:spcPct val="90000"/>
              </a:lnSpc>
              <a:buFontTx/>
              <a:buNone/>
            </a:pPr>
            <a:endParaRPr lang="en-US" sz="2400" dirty="0" smtClean="0"/>
          </a:p>
          <a:p>
            <a:pPr lvl="1" eaLnBrk="1" hangingPunct="1">
              <a:lnSpc>
                <a:spcPct val="90000"/>
              </a:lnSpc>
            </a:pPr>
            <a:r>
              <a:rPr lang="en-US" sz="2000" dirty="0" smtClean="0"/>
              <a:t>Example: Aspirin is MOSTLY non-ionized in the stomach which is readily absorbed in the </a:t>
            </a:r>
            <a:r>
              <a:rPr lang="en-US" sz="2000" dirty="0" err="1" smtClean="0"/>
              <a:t>phospholipid</a:t>
            </a:r>
            <a:r>
              <a:rPr lang="en-US" sz="2000" dirty="0" smtClean="0"/>
              <a:t> portion of the stomach. Aspirin molecules enter the cells in the stomach where the pH is almost neutral, but shifts to more alkaline, so the aspirin shifts to a MOSTLY ionized form. The drug molecules then get trapped within the stomach cells. Some non-ionized molecules pass into the blood, out of the stomach’s cells where they are converted into an ionized form. This helps to keep them in the blood stream and distribute them to the rest of the body. </a:t>
            </a:r>
          </a:p>
          <a:p>
            <a:pPr lvl="1" eaLnBrk="1" hangingPunct="1">
              <a:lnSpc>
                <a:spcPct val="90000"/>
              </a:lnSpc>
              <a:buFontTx/>
              <a:buNone/>
            </a:pPr>
            <a:endParaRPr lang="en-US" sz="2000" dirty="0" smtClean="0"/>
          </a:p>
          <a:p>
            <a:pPr eaLnBrk="1" hangingPunct="1">
              <a:lnSpc>
                <a:spcPct val="90000"/>
              </a:lnSpc>
            </a:pPr>
            <a:r>
              <a:rPr lang="en-US" sz="2400" dirty="0" smtClean="0"/>
              <a:t>This process allows drugs to be excreted from the body.</a:t>
            </a:r>
          </a:p>
        </p:txBody>
      </p:sp>
      <p:pic>
        <p:nvPicPr>
          <p:cNvPr id="11268" name="Picture 5" descr="MCj03910340000[1]"/>
          <p:cNvPicPr>
            <a:picLocks noChangeAspect="1" noChangeArrowheads="1"/>
          </p:cNvPicPr>
          <p:nvPr/>
        </p:nvPicPr>
        <p:blipFill>
          <a:blip r:embed="rId2" cstate="print"/>
          <a:srcRect/>
          <a:stretch>
            <a:fillRect/>
          </a:stretch>
        </p:blipFill>
        <p:spPr bwMode="auto">
          <a:xfrm>
            <a:off x="0" y="152400"/>
            <a:ext cx="717550" cy="873125"/>
          </a:xfrm>
          <a:prstGeom prst="rect">
            <a:avLst/>
          </a:prstGeom>
          <a:noFill/>
          <a:ln w="9525">
            <a:noFill/>
            <a:miter lim="800000"/>
            <a:headEnd/>
            <a:tailEnd/>
          </a:ln>
        </p:spPr>
      </p:pic>
      <p:pic>
        <p:nvPicPr>
          <p:cNvPr id="11269" name="Picture 6" descr="MCj02865560000[1]"/>
          <p:cNvPicPr>
            <a:picLocks noChangeAspect="1" noChangeArrowheads="1"/>
          </p:cNvPicPr>
          <p:nvPr/>
        </p:nvPicPr>
        <p:blipFill>
          <a:blip r:embed="rId3" cstate="print"/>
          <a:srcRect/>
          <a:stretch>
            <a:fillRect/>
          </a:stretch>
        </p:blipFill>
        <p:spPr bwMode="auto">
          <a:xfrm>
            <a:off x="7848600" y="0"/>
            <a:ext cx="1295400" cy="101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04800" y="152400"/>
            <a:ext cx="2286000" cy="2286000"/>
          </a:xfrm>
          <a:prstGeom prst="rect">
            <a:avLst/>
          </a:prstGeom>
          <a:noFill/>
          <a:ln w="9525">
            <a:noFill/>
            <a:miter lim="800000"/>
            <a:headEnd/>
            <a:tailEnd/>
          </a:ln>
        </p:spPr>
      </p:pic>
      <p:pic>
        <p:nvPicPr>
          <p:cNvPr id="12294" name="Picture 6"/>
          <p:cNvPicPr>
            <a:picLocks noChangeAspect="1" noChangeArrowheads="1"/>
          </p:cNvPicPr>
          <p:nvPr/>
        </p:nvPicPr>
        <p:blipFill>
          <a:blip r:embed="rId3" cstate="print"/>
          <a:srcRect/>
          <a:stretch>
            <a:fillRect/>
          </a:stretch>
        </p:blipFill>
        <p:spPr bwMode="auto">
          <a:xfrm>
            <a:off x="6762750" y="4267200"/>
            <a:ext cx="2381250" cy="2381250"/>
          </a:xfrm>
          <a:prstGeom prst="rect">
            <a:avLst/>
          </a:prstGeom>
          <a:noFill/>
          <a:ln w="9525">
            <a:noFill/>
            <a:miter lim="800000"/>
            <a:headEnd/>
            <a:tailEnd/>
          </a:ln>
        </p:spPr>
      </p:pic>
      <p:sp>
        <p:nvSpPr>
          <p:cNvPr id="12290" name="Rectangle 2"/>
          <p:cNvSpPr>
            <a:spLocks noGrp="1" noChangeArrowheads="1"/>
          </p:cNvSpPr>
          <p:nvPr>
            <p:ph type="title"/>
          </p:nvPr>
        </p:nvSpPr>
        <p:spPr/>
        <p:txBody>
          <a:bodyPr/>
          <a:lstStyle/>
          <a:p>
            <a:pPr eaLnBrk="1" hangingPunct="1"/>
            <a:r>
              <a:rPr lang="en-US" smtClean="0"/>
              <a:t>ORAL vs. PARENTERAL</a:t>
            </a:r>
          </a:p>
        </p:txBody>
      </p:sp>
      <p:sp>
        <p:nvSpPr>
          <p:cNvPr id="12291" name="Rectangle 3"/>
          <p:cNvSpPr>
            <a:spLocks noGrp="1" noChangeArrowheads="1"/>
          </p:cNvSpPr>
          <p:nvPr>
            <p:ph type="body" idx="1"/>
          </p:nvPr>
        </p:nvSpPr>
        <p:spPr>
          <a:xfrm>
            <a:off x="762000" y="2057400"/>
            <a:ext cx="8229600" cy="4525963"/>
          </a:xfrm>
        </p:spPr>
        <p:txBody>
          <a:bodyPr/>
          <a:lstStyle/>
          <a:p>
            <a:pPr eaLnBrk="1" hangingPunct="1"/>
            <a:r>
              <a:rPr lang="en-US" sz="2800" dirty="0" smtClean="0"/>
              <a:t>ORALLY ADMINISTERED DRUGS </a:t>
            </a:r>
          </a:p>
          <a:p>
            <a:pPr lvl="1" eaLnBrk="1" hangingPunct="1"/>
            <a:r>
              <a:rPr lang="en-US" sz="2400" dirty="0" smtClean="0"/>
              <a:t>Must dissolve before they are absorbed</a:t>
            </a:r>
          </a:p>
          <a:p>
            <a:pPr lvl="2" eaLnBrk="1" hangingPunct="1"/>
            <a:r>
              <a:rPr lang="en-US" sz="2000" dirty="0" smtClean="0"/>
              <a:t>This may be sped up by administering fluids with solid drugs</a:t>
            </a:r>
          </a:p>
          <a:p>
            <a:pPr lvl="3" eaLnBrk="1" hangingPunct="1"/>
            <a:r>
              <a:rPr lang="en-US" sz="1800" dirty="0" smtClean="0"/>
              <a:t>Speed may be hindered by decreased gastric motility, large drug size, and they must be </a:t>
            </a:r>
            <a:r>
              <a:rPr lang="en-US" sz="1800" dirty="0" err="1" smtClean="0"/>
              <a:t>lipophilic</a:t>
            </a:r>
            <a:r>
              <a:rPr lang="en-US" sz="1800" dirty="0" smtClean="0"/>
              <a:t> in form</a:t>
            </a:r>
          </a:p>
          <a:p>
            <a:pPr lvl="3" eaLnBrk="1" hangingPunct="1">
              <a:buNone/>
            </a:pPr>
            <a:endParaRPr lang="en-US" sz="1800" dirty="0" smtClean="0"/>
          </a:p>
          <a:p>
            <a:pPr eaLnBrk="1" hangingPunct="1"/>
            <a:r>
              <a:rPr lang="en-US" sz="2800" dirty="0" smtClean="0"/>
              <a:t>PARENTERAL DRUGS </a:t>
            </a:r>
          </a:p>
          <a:p>
            <a:pPr lvl="1" eaLnBrk="1" hangingPunct="1"/>
            <a:r>
              <a:rPr lang="en-US" sz="2400" dirty="0" smtClean="0"/>
              <a:t>Tissue blood flow affects drug absorption</a:t>
            </a:r>
          </a:p>
          <a:p>
            <a:pPr lvl="2" eaLnBrk="1" hangingPunct="1"/>
            <a:r>
              <a:rPr lang="en-US" sz="2000" dirty="0" smtClean="0"/>
              <a:t>Also, drugs must by hydrophilic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Moving Around</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2886075" y="2177256"/>
            <a:ext cx="3371850" cy="3371850"/>
          </a:xfrm>
          <a:prstGeom prst="rect">
            <a:avLst/>
          </a:prstGeom>
          <a:noFill/>
          <a:ln w="9525">
            <a:noFill/>
            <a:miter lim="800000"/>
            <a:headEnd/>
            <a:tailEnd/>
          </a:ln>
        </p:spPr>
      </p:pic>
      <p:pic>
        <p:nvPicPr>
          <p:cNvPr id="5" name="Picture 15" descr="MCj04160140000[1]"/>
          <p:cNvPicPr>
            <a:picLocks noChangeAspect="1" noChangeArrowheads="1"/>
          </p:cNvPicPr>
          <p:nvPr/>
        </p:nvPicPr>
        <p:blipFill>
          <a:blip r:embed="rId3" cstate="print"/>
          <a:srcRect/>
          <a:stretch>
            <a:fillRect/>
          </a:stretch>
        </p:blipFill>
        <p:spPr bwMode="auto">
          <a:xfrm rot="2369755">
            <a:off x="1508919" y="5196681"/>
            <a:ext cx="1079500" cy="1049338"/>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6705600" y="1219200"/>
            <a:ext cx="1762125" cy="166814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Movement</a:t>
            </a:r>
            <a:endParaRPr lang="en-US" dirty="0"/>
          </a:p>
        </p:txBody>
      </p:sp>
      <p:sp>
        <p:nvSpPr>
          <p:cNvPr id="3" name="Content Placeholder 2"/>
          <p:cNvSpPr>
            <a:spLocks noGrp="1"/>
          </p:cNvSpPr>
          <p:nvPr>
            <p:ph idx="1"/>
          </p:nvPr>
        </p:nvSpPr>
        <p:spPr/>
        <p:txBody>
          <a:bodyPr/>
          <a:lstStyle/>
          <a:p>
            <a:r>
              <a:rPr lang="en-US" b="1" i="1" dirty="0" smtClean="0">
                <a:solidFill>
                  <a:srgbClr val="C00000"/>
                </a:solidFill>
                <a:effectLst>
                  <a:outerShdw blurRad="38100" dist="38100" dir="2700000" algn="tl">
                    <a:srgbClr val="000000">
                      <a:alpha val="43137"/>
                    </a:srgbClr>
                  </a:outerShdw>
                </a:effectLst>
              </a:rPr>
              <a:t>Pharmacokinetics</a:t>
            </a:r>
            <a:r>
              <a:rPr lang="en-US" i="1" dirty="0" smtClean="0"/>
              <a:t> </a:t>
            </a:r>
            <a:r>
              <a:rPr lang="en-US" dirty="0" smtClean="0"/>
              <a:t>is the physiological movement of drugs.</a:t>
            </a:r>
          </a:p>
          <a:p>
            <a:r>
              <a:rPr lang="en-US" dirty="0" smtClean="0"/>
              <a:t>Four steps:</a:t>
            </a:r>
          </a:p>
          <a:p>
            <a:pPr lvl="1"/>
            <a:r>
              <a:rPr lang="en-US" dirty="0" smtClean="0"/>
              <a:t>Absorption</a:t>
            </a:r>
          </a:p>
          <a:p>
            <a:pPr lvl="1"/>
            <a:r>
              <a:rPr lang="en-US" dirty="0" smtClean="0"/>
              <a:t>Distribution</a:t>
            </a:r>
          </a:p>
          <a:p>
            <a:pPr lvl="1"/>
            <a:r>
              <a:rPr lang="en-US" dirty="0" smtClean="0"/>
              <a:t>Biotransformation </a:t>
            </a:r>
          </a:p>
          <a:p>
            <a:pPr lvl="1">
              <a:buNone/>
            </a:pPr>
            <a:r>
              <a:rPr lang="en-US" dirty="0" smtClean="0"/>
              <a:t>    (metabolism)</a:t>
            </a:r>
          </a:p>
          <a:p>
            <a:pPr lvl="1"/>
            <a:r>
              <a:rPr lang="en-US" dirty="0" smtClean="0"/>
              <a:t>Excretion</a:t>
            </a:r>
          </a:p>
          <a:p>
            <a:endParaRPr lang="en-US" i="1" dirty="0"/>
          </a:p>
        </p:txBody>
      </p:sp>
      <p:pic>
        <p:nvPicPr>
          <p:cNvPr id="18436" name="Picture 4"/>
          <p:cNvPicPr>
            <a:picLocks noChangeAspect="1" noChangeArrowheads="1"/>
          </p:cNvPicPr>
          <p:nvPr/>
        </p:nvPicPr>
        <p:blipFill>
          <a:blip r:embed="rId2" cstate="print"/>
          <a:srcRect/>
          <a:stretch>
            <a:fillRect/>
          </a:stretch>
        </p:blipFill>
        <p:spPr bwMode="auto">
          <a:xfrm>
            <a:off x="5105400" y="2362200"/>
            <a:ext cx="2924175"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Distribution</a:t>
            </a:r>
            <a:endParaRPr lang="en-US" dirty="0"/>
          </a:p>
        </p:txBody>
      </p:sp>
      <p:sp>
        <p:nvSpPr>
          <p:cNvPr id="4" name="Rectangle 3"/>
          <p:cNvSpPr>
            <a:spLocks noGrp="1" noChangeArrowheads="1"/>
          </p:cNvSpPr>
          <p:nvPr>
            <p:ph idx="1"/>
          </p:nvPr>
        </p:nvSpPr>
        <p:spPr/>
        <p:txBody>
          <a:bodyPr/>
          <a:lstStyle/>
          <a:p>
            <a:pPr>
              <a:lnSpc>
                <a:spcPct val="90000"/>
              </a:lnSpc>
            </a:pPr>
            <a:r>
              <a:rPr lang="en-US" sz="2400" b="1" i="1" dirty="0">
                <a:solidFill>
                  <a:srgbClr val="0070C0"/>
                </a:solidFill>
                <a:effectLst>
                  <a:outerShdw blurRad="38100" dist="38100" dir="2700000" algn="tl">
                    <a:srgbClr val="000000">
                      <a:alpha val="43137"/>
                    </a:srgbClr>
                  </a:outerShdw>
                </a:effectLst>
              </a:rPr>
              <a:t>Drug distribution</a:t>
            </a:r>
            <a:r>
              <a:rPr lang="en-US" sz="2400" b="1" dirty="0">
                <a:solidFill>
                  <a:srgbClr val="0070C0"/>
                </a:solidFill>
                <a:effectLst>
                  <a:outerShdw blurRad="38100" dist="38100" dir="2700000" algn="tl">
                    <a:srgbClr val="000000">
                      <a:alpha val="43137"/>
                    </a:srgbClr>
                  </a:outerShdw>
                </a:effectLst>
              </a:rPr>
              <a:t> </a:t>
            </a:r>
            <a:r>
              <a:rPr lang="en-US" sz="2400" dirty="0"/>
              <a:t>is the physiological movement of drugs from the systemic circulation to the </a:t>
            </a:r>
            <a:r>
              <a:rPr lang="en-US" sz="2400" dirty="0" smtClean="0"/>
              <a:t>tissues</a:t>
            </a:r>
          </a:p>
          <a:p>
            <a:pPr>
              <a:lnSpc>
                <a:spcPct val="90000"/>
              </a:lnSpc>
              <a:buNone/>
            </a:pPr>
            <a:endParaRPr lang="en-US" sz="800" dirty="0"/>
          </a:p>
          <a:p>
            <a:pPr>
              <a:lnSpc>
                <a:spcPct val="90000"/>
              </a:lnSpc>
            </a:pPr>
            <a:r>
              <a:rPr lang="en-US" sz="2400" dirty="0"/>
              <a:t>Goal of distribution is for the drug to reach the target tissue or intended site of </a:t>
            </a:r>
            <a:r>
              <a:rPr lang="en-US" sz="2400" dirty="0" smtClean="0"/>
              <a:t>action</a:t>
            </a:r>
          </a:p>
          <a:p>
            <a:pPr>
              <a:lnSpc>
                <a:spcPct val="90000"/>
              </a:lnSpc>
              <a:buNone/>
            </a:pPr>
            <a:endParaRPr lang="en-US" sz="800" dirty="0"/>
          </a:p>
          <a:p>
            <a:pPr>
              <a:lnSpc>
                <a:spcPct val="90000"/>
              </a:lnSpc>
            </a:pPr>
            <a:r>
              <a:rPr lang="en-US" sz="2400" dirty="0"/>
              <a:t>Factors affecting drug distribution: </a:t>
            </a:r>
          </a:p>
          <a:p>
            <a:pPr lvl="1">
              <a:lnSpc>
                <a:spcPct val="90000"/>
              </a:lnSpc>
            </a:pPr>
            <a:r>
              <a:rPr lang="en-US" sz="2000" dirty="0"/>
              <a:t>Membrane </a:t>
            </a:r>
            <a:r>
              <a:rPr lang="en-US" sz="2000" dirty="0" smtClean="0"/>
              <a:t>permeability</a:t>
            </a:r>
            <a:endParaRPr lang="en-US" sz="2000" dirty="0"/>
          </a:p>
          <a:p>
            <a:pPr lvl="1">
              <a:lnSpc>
                <a:spcPct val="90000"/>
              </a:lnSpc>
            </a:pPr>
            <a:r>
              <a:rPr lang="en-US" sz="2000" dirty="0"/>
              <a:t>Tissue </a:t>
            </a:r>
            <a:r>
              <a:rPr lang="en-US" sz="2000" dirty="0" smtClean="0"/>
              <a:t>perfusion</a:t>
            </a:r>
            <a:endParaRPr lang="en-US" sz="2000" dirty="0"/>
          </a:p>
          <a:p>
            <a:pPr lvl="1">
              <a:lnSpc>
                <a:spcPct val="90000"/>
              </a:lnSpc>
            </a:pPr>
            <a:r>
              <a:rPr lang="en-US" sz="2000" dirty="0"/>
              <a:t>Protein </a:t>
            </a:r>
            <a:r>
              <a:rPr lang="en-US" sz="2000" dirty="0" smtClean="0"/>
              <a:t>binding</a:t>
            </a:r>
            <a:endParaRPr lang="en-US" sz="2000" dirty="0"/>
          </a:p>
          <a:p>
            <a:pPr lvl="1">
              <a:lnSpc>
                <a:spcPct val="90000"/>
              </a:lnSpc>
            </a:pPr>
            <a:r>
              <a:rPr lang="en-US" sz="2000" dirty="0"/>
              <a:t>Volume of </a:t>
            </a:r>
            <a:r>
              <a:rPr lang="en-US" sz="2000" dirty="0" smtClean="0"/>
              <a:t>distribution</a:t>
            </a:r>
            <a:endParaRPr lang="en-US" sz="2000" dirty="0"/>
          </a:p>
        </p:txBody>
      </p:sp>
      <p:pic>
        <p:nvPicPr>
          <p:cNvPr id="13315" name="Picture 3"/>
          <p:cNvPicPr>
            <a:picLocks noChangeAspect="1" noChangeArrowheads="1"/>
          </p:cNvPicPr>
          <p:nvPr/>
        </p:nvPicPr>
        <p:blipFill>
          <a:blip r:embed="rId2" cstate="print"/>
          <a:srcRect/>
          <a:stretch>
            <a:fillRect/>
          </a:stretch>
        </p:blipFill>
        <p:spPr bwMode="auto">
          <a:xfrm>
            <a:off x="5562600" y="3048000"/>
            <a:ext cx="2282461" cy="327660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MCj04079240000[1]"/>
          <p:cNvPicPr>
            <a:picLocks noChangeAspect="1" noChangeArrowheads="1"/>
          </p:cNvPicPr>
          <p:nvPr/>
        </p:nvPicPr>
        <p:blipFill>
          <a:blip r:embed="rId2" cstate="print"/>
          <a:srcRect/>
          <a:stretch>
            <a:fillRect/>
          </a:stretch>
        </p:blipFill>
        <p:spPr bwMode="auto">
          <a:xfrm>
            <a:off x="3657600" y="381000"/>
            <a:ext cx="1447800" cy="1081088"/>
          </a:xfrm>
          <a:prstGeom prst="rect">
            <a:avLst/>
          </a:prstGeom>
          <a:noFill/>
          <a:ln w="9525">
            <a:noFill/>
            <a:miter lim="800000"/>
            <a:headEnd/>
            <a:tailEnd/>
          </a:ln>
        </p:spPr>
      </p:pic>
      <p:sp>
        <p:nvSpPr>
          <p:cNvPr id="15362" name="Rectangle 2"/>
          <p:cNvSpPr>
            <a:spLocks noGrp="1" noChangeArrowheads="1"/>
          </p:cNvSpPr>
          <p:nvPr>
            <p:ph type="title"/>
          </p:nvPr>
        </p:nvSpPr>
        <p:spPr>
          <a:xfrm>
            <a:off x="457200" y="0"/>
            <a:ext cx="8229600" cy="914400"/>
          </a:xfrm>
        </p:spPr>
        <p:txBody>
          <a:bodyPr/>
          <a:lstStyle/>
          <a:p>
            <a:pPr eaLnBrk="1" hangingPunct="1"/>
            <a:r>
              <a:rPr lang="en-US" sz="4000" smtClean="0"/>
              <a:t>MEMBRANE          PERMEABILITY</a:t>
            </a:r>
          </a:p>
        </p:txBody>
      </p:sp>
      <p:sp>
        <p:nvSpPr>
          <p:cNvPr id="15363" name="Rectangle 3"/>
          <p:cNvSpPr>
            <a:spLocks noGrp="1" noChangeArrowheads="1"/>
          </p:cNvSpPr>
          <p:nvPr>
            <p:ph type="body" idx="1"/>
          </p:nvPr>
        </p:nvSpPr>
        <p:spPr>
          <a:xfrm>
            <a:off x="457200" y="1295400"/>
            <a:ext cx="8229600" cy="5562600"/>
          </a:xfrm>
        </p:spPr>
        <p:txBody>
          <a:bodyPr/>
          <a:lstStyle/>
          <a:p>
            <a:pPr eaLnBrk="1" hangingPunct="1"/>
            <a:r>
              <a:rPr lang="en-US" sz="2800" dirty="0" smtClean="0"/>
              <a:t>Capillary </a:t>
            </a:r>
            <a:r>
              <a:rPr lang="en-US" sz="2800" dirty="0" smtClean="0">
                <a:solidFill>
                  <a:srgbClr val="C00000"/>
                </a:solidFill>
              </a:rPr>
              <a:t>fenestrations</a:t>
            </a:r>
            <a:r>
              <a:rPr lang="en-US" sz="2800" dirty="0" smtClean="0"/>
              <a:t> (holes between cells) allow movement of small molecules in and out of them.</a:t>
            </a:r>
          </a:p>
          <a:p>
            <a:pPr eaLnBrk="1" hangingPunct="1"/>
            <a:r>
              <a:rPr lang="en-US" sz="2800" dirty="0" smtClean="0"/>
              <a:t>Large molecules usually cannot pass through them</a:t>
            </a:r>
          </a:p>
          <a:p>
            <a:pPr eaLnBrk="1" hangingPunct="1">
              <a:buNone/>
            </a:pPr>
            <a:endParaRPr lang="en-US" sz="800" dirty="0" smtClean="0"/>
          </a:p>
          <a:p>
            <a:pPr lvl="1" eaLnBrk="1" hangingPunct="1">
              <a:buFontTx/>
              <a:buNone/>
            </a:pPr>
            <a:r>
              <a:rPr lang="en-US" sz="2400" dirty="0" smtClean="0"/>
              <a:t>-</a:t>
            </a:r>
            <a:r>
              <a:rPr lang="en-US" sz="2400" u="sng" dirty="0" smtClean="0"/>
              <a:t>Exception</a:t>
            </a:r>
            <a:r>
              <a:rPr lang="en-US" sz="2400" dirty="0" smtClean="0"/>
              <a:t>: Only </a:t>
            </a:r>
            <a:r>
              <a:rPr lang="en-US" sz="2400" dirty="0" err="1" smtClean="0"/>
              <a:t>lipophilic</a:t>
            </a:r>
            <a:r>
              <a:rPr lang="en-US" sz="2400" dirty="0" smtClean="0"/>
              <a:t> drugs can pass through the </a:t>
            </a:r>
            <a:r>
              <a:rPr lang="en-US" sz="2400" dirty="0" smtClean="0">
                <a:solidFill>
                  <a:srgbClr val="0070C0"/>
                </a:solidFill>
                <a:effectLst>
                  <a:outerShdw blurRad="38100" dist="38100" dir="2700000" algn="tl">
                    <a:srgbClr val="000000">
                      <a:alpha val="43137"/>
                    </a:srgbClr>
                  </a:outerShdw>
                </a:effectLst>
              </a:rPr>
              <a:t>blood-brain barrier</a:t>
            </a:r>
            <a:r>
              <a:rPr lang="en-US" sz="2400" dirty="0" smtClean="0"/>
              <a:t> because it has no fenestrations and it has an extra layer of cells surrounding them (</a:t>
            </a:r>
            <a:r>
              <a:rPr lang="en-US" sz="2400" dirty="0" err="1" smtClean="0">
                <a:solidFill>
                  <a:srgbClr val="C00000"/>
                </a:solidFill>
              </a:rPr>
              <a:t>glial</a:t>
            </a:r>
            <a:r>
              <a:rPr lang="en-US" sz="2400" dirty="0" smtClean="0">
                <a:solidFill>
                  <a:srgbClr val="C00000"/>
                </a:solidFill>
              </a:rPr>
              <a:t> cells</a:t>
            </a:r>
            <a:r>
              <a:rPr lang="en-US" sz="2400" dirty="0" smtClean="0"/>
              <a:t>). However, fever/inflammation can make the membrane more permeable to other drugs</a:t>
            </a:r>
          </a:p>
          <a:p>
            <a:pPr lvl="1" eaLnBrk="1" hangingPunct="1">
              <a:buFontTx/>
              <a:buNone/>
            </a:pPr>
            <a:endParaRPr lang="en-US" sz="800" dirty="0" smtClean="0"/>
          </a:p>
          <a:p>
            <a:pPr lvl="1" eaLnBrk="1" hangingPunct="1">
              <a:buFontTx/>
              <a:buNone/>
            </a:pPr>
            <a:r>
              <a:rPr lang="en-US" sz="2400" dirty="0" smtClean="0"/>
              <a:t>- </a:t>
            </a:r>
            <a:r>
              <a:rPr lang="en-US" sz="2400" u="sng" dirty="0" smtClean="0"/>
              <a:t>Exception</a:t>
            </a:r>
            <a:r>
              <a:rPr lang="en-US" sz="2400" dirty="0" smtClean="0"/>
              <a:t>: The </a:t>
            </a:r>
            <a:r>
              <a:rPr lang="en-US" sz="2400" dirty="0" smtClean="0">
                <a:solidFill>
                  <a:srgbClr val="0070C0"/>
                </a:solidFill>
                <a:effectLst>
                  <a:outerShdw blurRad="38100" dist="38100" dir="2700000" algn="tl">
                    <a:srgbClr val="000000">
                      <a:alpha val="43137"/>
                    </a:srgbClr>
                  </a:outerShdw>
                </a:effectLst>
              </a:rPr>
              <a:t>placenta</a:t>
            </a:r>
            <a:r>
              <a:rPr lang="en-US" sz="2400" dirty="0" smtClean="0"/>
              <a:t> has the ability to block SOME drugs from affecting the fetus with its barrier.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6762750" y="0"/>
            <a:ext cx="2381250" cy="2381250"/>
          </a:xfrm>
          <a:prstGeom prst="rect">
            <a:avLst/>
          </a:prstGeom>
          <a:noFill/>
          <a:ln w="9525">
            <a:noFill/>
            <a:miter lim="800000"/>
            <a:headEnd/>
            <a:tailEnd/>
          </a:ln>
        </p:spPr>
      </p:pic>
      <p:sp>
        <p:nvSpPr>
          <p:cNvPr id="16386" name="Rectangle 2"/>
          <p:cNvSpPr>
            <a:spLocks noGrp="1" noChangeArrowheads="1"/>
          </p:cNvSpPr>
          <p:nvPr>
            <p:ph type="title"/>
          </p:nvPr>
        </p:nvSpPr>
        <p:spPr>
          <a:xfrm>
            <a:off x="762000" y="228600"/>
            <a:ext cx="8229600" cy="1143000"/>
          </a:xfrm>
        </p:spPr>
        <p:txBody>
          <a:bodyPr/>
          <a:lstStyle/>
          <a:p>
            <a:pPr eaLnBrk="1" hangingPunct="1"/>
            <a:r>
              <a:rPr lang="en-US" dirty="0" smtClean="0"/>
              <a:t>TISSUE PERFUSION</a:t>
            </a:r>
          </a:p>
        </p:txBody>
      </p:sp>
      <p:sp>
        <p:nvSpPr>
          <p:cNvPr id="16387" name="Rectangle 3"/>
          <p:cNvSpPr>
            <a:spLocks noGrp="1" noChangeArrowheads="1"/>
          </p:cNvSpPr>
          <p:nvPr>
            <p:ph type="body" idx="1"/>
          </p:nvPr>
        </p:nvSpPr>
        <p:spPr>
          <a:xfrm>
            <a:off x="228600" y="2286000"/>
            <a:ext cx="8229600" cy="5257800"/>
          </a:xfrm>
        </p:spPr>
        <p:txBody>
          <a:bodyPr>
            <a:normAutofit/>
          </a:bodyPr>
          <a:lstStyle/>
          <a:p>
            <a:pPr eaLnBrk="1" hangingPunct="1"/>
            <a:r>
              <a:rPr lang="en-US" sz="2400" dirty="0" smtClean="0"/>
              <a:t>Definition – the relative amount of blood supply to an area or body system. It affects how rapidly drugs will be distributed.</a:t>
            </a:r>
          </a:p>
          <a:p>
            <a:pPr lvl="1" eaLnBrk="1" hangingPunct="1"/>
            <a:r>
              <a:rPr lang="en-US" sz="2000" dirty="0" smtClean="0"/>
              <a:t>Drugs travel rapidly to well </a:t>
            </a:r>
            <a:r>
              <a:rPr lang="en-US" sz="2000" dirty="0" err="1" smtClean="0"/>
              <a:t>perfused</a:t>
            </a:r>
            <a:r>
              <a:rPr lang="en-US" sz="2000" dirty="0" smtClean="0"/>
              <a:t> tissues (brain). May initially have high levels of drug.</a:t>
            </a:r>
          </a:p>
          <a:p>
            <a:pPr lvl="1" eaLnBrk="1" hangingPunct="1"/>
            <a:r>
              <a:rPr lang="en-US" sz="2000" dirty="0" smtClean="0"/>
              <a:t>Drugs travel slowly to poorly </a:t>
            </a:r>
            <a:r>
              <a:rPr lang="en-US" sz="2000" dirty="0" err="1" smtClean="0"/>
              <a:t>perfused</a:t>
            </a:r>
            <a:r>
              <a:rPr lang="en-US" sz="2000" dirty="0" smtClean="0"/>
              <a:t> tissues (fat). May </a:t>
            </a:r>
            <a:r>
              <a:rPr lang="en-US" sz="2000" dirty="0" err="1" smtClean="0"/>
              <a:t>inititially</a:t>
            </a:r>
            <a:r>
              <a:rPr lang="en-US" sz="2000" dirty="0" smtClean="0"/>
              <a:t> have low levels of drug.</a:t>
            </a:r>
          </a:p>
          <a:p>
            <a:pPr lvl="1" eaLnBrk="1" hangingPunct="1"/>
            <a:endParaRPr lang="en-US" sz="800" dirty="0" smtClean="0"/>
          </a:p>
          <a:p>
            <a:pPr lvl="1" eaLnBrk="1" hangingPunct="1"/>
            <a:r>
              <a:rPr lang="en-US" sz="2000" dirty="0" smtClean="0"/>
              <a:t>Can also be affected by blood flow rates that are altered via vasoconstriction or </a:t>
            </a:r>
            <a:r>
              <a:rPr lang="en-US" sz="2000" dirty="0" err="1" smtClean="0"/>
              <a:t>vasodilation</a:t>
            </a:r>
            <a:endParaRPr lang="en-US" sz="2000" dirty="0" smtClean="0"/>
          </a:p>
          <a:p>
            <a:pPr lvl="2" eaLnBrk="1" hangingPunct="1"/>
            <a:r>
              <a:rPr lang="en-US" sz="1800" dirty="0" smtClean="0"/>
              <a:t>Decreased rates decrease the amount and rate of the drug that’s delivered to the tissues.</a:t>
            </a:r>
          </a:p>
          <a:p>
            <a:pPr lvl="1" eaLnBrk="1" hangingPunct="1"/>
            <a:endParaRPr lang="en-US" sz="2000" dirty="0" smtClean="0"/>
          </a:p>
        </p:txBody>
      </p:sp>
      <p:pic>
        <p:nvPicPr>
          <p:cNvPr id="14339" name="Picture 3"/>
          <p:cNvPicPr>
            <a:picLocks noChangeAspect="1" noChangeArrowheads="1"/>
          </p:cNvPicPr>
          <p:nvPr/>
        </p:nvPicPr>
        <p:blipFill>
          <a:blip r:embed="rId3" cstate="print"/>
          <a:srcRect/>
          <a:stretch>
            <a:fillRect/>
          </a:stretch>
        </p:blipFill>
        <p:spPr bwMode="auto">
          <a:xfrm>
            <a:off x="0" y="0"/>
            <a:ext cx="2591233" cy="21717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5791200" y="4803486"/>
            <a:ext cx="1937113" cy="2054514"/>
          </a:xfrm>
          <a:prstGeom prst="rect">
            <a:avLst/>
          </a:prstGeom>
          <a:noFill/>
          <a:ln w="9525">
            <a:noFill/>
            <a:miter lim="800000"/>
            <a:headEnd/>
            <a:tailEnd/>
          </a:ln>
        </p:spPr>
      </p:pic>
      <p:sp>
        <p:nvSpPr>
          <p:cNvPr id="17410" name="Rectangle 2"/>
          <p:cNvSpPr>
            <a:spLocks noGrp="1" noChangeArrowheads="1"/>
          </p:cNvSpPr>
          <p:nvPr>
            <p:ph type="title"/>
          </p:nvPr>
        </p:nvSpPr>
        <p:spPr>
          <a:xfrm>
            <a:off x="457200" y="0"/>
            <a:ext cx="8229600" cy="563563"/>
          </a:xfrm>
        </p:spPr>
        <p:txBody>
          <a:bodyPr>
            <a:normAutofit fontScale="90000"/>
          </a:bodyPr>
          <a:lstStyle/>
          <a:p>
            <a:pPr eaLnBrk="1" hangingPunct="1"/>
            <a:r>
              <a:rPr lang="en-US" sz="4000" smtClean="0"/>
              <a:t>PROTEIN BINDING</a:t>
            </a:r>
          </a:p>
        </p:txBody>
      </p:sp>
      <p:sp>
        <p:nvSpPr>
          <p:cNvPr id="17411" name="Rectangle 3"/>
          <p:cNvSpPr>
            <a:spLocks noGrp="1" noChangeArrowheads="1"/>
          </p:cNvSpPr>
          <p:nvPr>
            <p:ph type="body" idx="1"/>
          </p:nvPr>
        </p:nvSpPr>
        <p:spPr>
          <a:xfrm>
            <a:off x="457200" y="990600"/>
            <a:ext cx="8229600" cy="5867400"/>
          </a:xfrm>
        </p:spPr>
        <p:txBody>
          <a:bodyPr/>
          <a:lstStyle/>
          <a:p>
            <a:pPr eaLnBrk="1" hangingPunct="1">
              <a:lnSpc>
                <a:spcPct val="90000"/>
              </a:lnSpc>
            </a:pPr>
            <a:r>
              <a:rPr lang="en-US" sz="2000" dirty="0" smtClean="0"/>
              <a:t>Proteins are large in size and many drugs bind to them when they are in the body. This makes them too large to pass through capillary fenestrations and stuck in the circulatory system.</a:t>
            </a:r>
          </a:p>
          <a:p>
            <a:pPr eaLnBrk="1" hangingPunct="1">
              <a:lnSpc>
                <a:spcPct val="90000"/>
              </a:lnSpc>
              <a:buNone/>
            </a:pPr>
            <a:endParaRPr lang="en-US" sz="800" dirty="0" smtClean="0"/>
          </a:p>
          <a:p>
            <a:pPr lvl="1" eaLnBrk="1" hangingPunct="1">
              <a:lnSpc>
                <a:spcPct val="90000"/>
              </a:lnSpc>
            </a:pPr>
            <a:r>
              <a:rPr lang="en-US" sz="2000" dirty="0" smtClean="0"/>
              <a:t>INCREASED PROTEIN BINDING = less free drug available to the tissues</a:t>
            </a:r>
          </a:p>
          <a:p>
            <a:pPr lvl="1" eaLnBrk="1" hangingPunct="1">
              <a:lnSpc>
                <a:spcPct val="90000"/>
              </a:lnSpc>
            </a:pPr>
            <a:r>
              <a:rPr lang="en-US" sz="2000" dirty="0" smtClean="0"/>
              <a:t>DECREASED PROTEIN BINDING = more free drug available to the tissues. </a:t>
            </a:r>
          </a:p>
          <a:p>
            <a:pPr lvl="1" eaLnBrk="1" hangingPunct="1">
              <a:lnSpc>
                <a:spcPct val="90000"/>
              </a:lnSpc>
              <a:buNone/>
            </a:pPr>
            <a:endParaRPr lang="en-US" sz="800" dirty="0" smtClean="0"/>
          </a:p>
          <a:p>
            <a:pPr eaLnBrk="1" hangingPunct="1">
              <a:lnSpc>
                <a:spcPct val="90000"/>
              </a:lnSpc>
            </a:pPr>
            <a:r>
              <a:rPr lang="en-US" sz="2000" dirty="0" smtClean="0">
                <a:solidFill>
                  <a:srgbClr val="C00000"/>
                </a:solidFill>
              </a:rPr>
              <a:t>Albumin</a:t>
            </a:r>
            <a:r>
              <a:rPr lang="en-US" sz="2000" dirty="0" smtClean="0"/>
              <a:t> is the main protein in circulation and is made in the LIVER. Animals with either liver disease or protein-losing </a:t>
            </a:r>
            <a:r>
              <a:rPr lang="en-US" sz="2000" dirty="0" err="1" smtClean="0"/>
              <a:t>enteropathies</a:t>
            </a:r>
            <a:r>
              <a:rPr lang="en-US" sz="2000" dirty="0" smtClean="0"/>
              <a:t>/nephropathies will have less protein in their body, thus more drug will be UNBOUND and available to the tissues. DECREASED dosages or different medications should be chosen as the patient may be exposed to high levels of the drug in it’s tissues. Also important because most drugs will be metabolized by the liver. </a:t>
            </a:r>
          </a:p>
          <a:p>
            <a:pPr eaLnBrk="1" hangingPunct="1">
              <a:lnSpc>
                <a:spcPct val="90000"/>
              </a:lnSpc>
            </a:pPr>
            <a:endParaRPr lang="en-US" sz="20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VOLUME OF DISTRIBUTION</a:t>
            </a:r>
          </a:p>
        </p:txBody>
      </p:sp>
      <p:sp>
        <p:nvSpPr>
          <p:cNvPr id="18435" name="Rectangle 3"/>
          <p:cNvSpPr>
            <a:spLocks noGrp="1" noChangeArrowheads="1"/>
          </p:cNvSpPr>
          <p:nvPr>
            <p:ph type="body" idx="1"/>
          </p:nvPr>
        </p:nvSpPr>
        <p:spPr>
          <a:xfrm>
            <a:off x="457200" y="1600200"/>
            <a:ext cx="8229600" cy="5257800"/>
          </a:xfrm>
        </p:spPr>
        <p:txBody>
          <a:bodyPr>
            <a:normAutofit/>
          </a:bodyPr>
          <a:lstStyle/>
          <a:p>
            <a:pPr eaLnBrk="1" hangingPunct="1"/>
            <a:r>
              <a:rPr lang="en-US" sz="2400" dirty="0" smtClean="0"/>
              <a:t>How well a drug is distributed throughout the body based on the concentration of drug in the blood</a:t>
            </a:r>
          </a:p>
          <a:p>
            <a:pPr eaLnBrk="1" hangingPunct="1"/>
            <a:r>
              <a:rPr lang="en-US" sz="2400" dirty="0" smtClean="0"/>
              <a:t>Assumes that the drug concentration in the blood is equal to the drug concentration throughout the rest of the body</a:t>
            </a:r>
          </a:p>
          <a:p>
            <a:pPr eaLnBrk="1" hangingPunct="1">
              <a:buFontTx/>
              <a:buNone/>
            </a:pPr>
            <a:r>
              <a:rPr lang="en-US" sz="2400" dirty="0" smtClean="0"/>
              <a:t>		</a:t>
            </a:r>
            <a:r>
              <a:rPr lang="en-US" sz="2400" dirty="0" smtClean="0">
                <a:solidFill>
                  <a:srgbClr val="CC0000"/>
                </a:solidFill>
              </a:rPr>
              <a:t>NOTE: will be lower if the drug has a large volume </a:t>
            </a:r>
          </a:p>
          <a:p>
            <a:pPr eaLnBrk="1" hangingPunct="1">
              <a:buFontTx/>
              <a:buNone/>
            </a:pPr>
            <a:r>
              <a:rPr lang="en-US" sz="2400" dirty="0" smtClean="0">
                <a:solidFill>
                  <a:srgbClr val="CC0000"/>
                </a:solidFill>
              </a:rPr>
              <a:t>		to distribute itself through. </a:t>
            </a:r>
          </a:p>
          <a:p>
            <a:pPr eaLnBrk="1" hangingPunct="1">
              <a:buFontTx/>
              <a:buNone/>
            </a:pPr>
            <a:r>
              <a:rPr lang="en-US" sz="2400" dirty="0" smtClean="0">
                <a:solidFill>
                  <a:srgbClr val="CC0000"/>
                </a:solidFill>
              </a:rPr>
              <a:t>		THE LARGER THE VOLUME OF DISTRIBUTION, </a:t>
            </a:r>
          </a:p>
          <a:p>
            <a:pPr eaLnBrk="1" hangingPunct="1">
              <a:buFontTx/>
              <a:buNone/>
            </a:pPr>
            <a:r>
              <a:rPr lang="en-US" sz="2400" dirty="0" smtClean="0">
                <a:solidFill>
                  <a:srgbClr val="CC0000"/>
                </a:solidFill>
              </a:rPr>
              <a:t>		THE LOWER THE DRUG CONCENTRATION IN </a:t>
            </a:r>
          </a:p>
          <a:p>
            <a:pPr eaLnBrk="1" hangingPunct="1">
              <a:buFontTx/>
              <a:buNone/>
            </a:pPr>
            <a:r>
              <a:rPr lang="en-US" sz="2400" dirty="0" smtClean="0">
                <a:solidFill>
                  <a:srgbClr val="CC0000"/>
                </a:solidFill>
              </a:rPr>
              <a:t>		THE BLOOD AND OTHER TISSUES AFTER DISTRIBUTION.</a:t>
            </a:r>
          </a:p>
          <a:p>
            <a:pPr eaLnBrk="1" hangingPunct="1"/>
            <a:r>
              <a:rPr lang="en-US" sz="2400" dirty="0" smtClean="0"/>
              <a:t>Less concentration may keep a drug out of therapeutic range and decrease its effectiveness. Dose may need to be increased in cases of larger volumes of distribution.</a:t>
            </a:r>
          </a:p>
          <a:p>
            <a:pPr eaLnBrk="1" hangingPunct="1"/>
            <a:endParaRPr lang="en-US" sz="2400" dirty="0" smtClean="0"/>
          </a:p>
          <a:p>
            <a:pPr eaLnBrk="1" hangingPunct="1"/>
            <a:endParaRPr lang="en-US" sz="2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Volume of Distribution</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2190750" y="2077244"/>
            <a:ext cx="4762500" cy="35718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Movement</a:t>
            </a:r>
            <a:endParaRPr lang="en-US" dirty="0"/>
          </a:p>
        </p:txBody>
      </p:sp>
      <p:sp>
        <p:nvSpPr>
          <p:cNvPr id="3" name="Content Placeholder 2"/>
          <p:cNvSpPr>
            <a:spLocks noGrp="1"/>
          </p:cNvSpPr>
          <p:nvPr>
            <p:ph idx="1"/>
          </p:nvPr>
        </p:nvSpPr>
        <p:spPr/>
        <p:txBody>
          <a:bodyPr/>
          <a:lstStyle/>
          <a:p>
            <a:r>
              <a:rPr lang="en-US" dirty="0" smtClean="0"/>
              <a:t>Pharmacokinetics includes the movement of substances </a:t>
            </a:r>
            <a:r>
              <a:rPr lang="en-US" dirty="0" smtClean="0">
                <a:solidFill>
                  <a:srgbClr val="00B0F0"/>
                </a:solidFill>
                <a:effectLst>
                  <a:outerShdw blurRad="38100" dist="38100" dir="2700000" algn="tl">
                    <a:srgbClr val="000000">
                      <a:alpha val="43137"/>
                    </a:srgbClr>
                  </a:outerShdw>
                </a:effectLst>
              </a:rPr>
              <a:t>across cell membranes</a:t>
            </a:r>
            <a:r>
              <a:rPr lang="en-US" dirty="0" smtClean="0"/>
              <a:t>.</a:t>
            </a:r>
          </a:p>
          <a:p>
            <a:r>
              <a:rPr lang="en-US" dirty="0" smtClean="0"/>
              <a:t>Basic mechanisms:</a:t>
            </a:r>
          </a:p>
          <a:p>
            <a:pPr lvl="1"/>
            <a:r>
              <a:rPr lang="en-US" dirty="0" smtClean="0"/>
              <a:t>Passive diffusion</a:t>
            </a:r>
          </a:p>
          <a:p>
            <a:pPr lvl="1"/>
            <a:r>
              <a:rPr lang="en-US" dirty="0" smtClean="0"/>
              <a:t>Facilitated diffusion</a:t>
            </a:r>
          </a:p>
          <a:p>
            <a:pPr lvl="1"/>
            <a:r>
              <a:rPr lang="en-US" dirty="0" smtClean="0"/>
              <a:t>Active transport</a:t>
            </a:r>
          </a:p>
          <a:p>
            <a:pPr lvl="1"/>
            <a:r>
              <a:rPr lang="en-US" dirty="0" err="1" smtClean="0"/>
              <a:t>Pinocytosis</a:t>
            </a:r>
            <a:r>
              <a:rPr lang="en-US" dirty="0" smtClean="0"/>
              <a:t>/</a:t>
            </a:r>
            <a:r>
              <a:rPr lang="en-US" dirty="0" err="1" smtClean="0"/>
              <a:t>phagocytosis</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5257800" y="2819400"/>
            <a:ext cx="2667000" cy="35404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Diffusion</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800" dirty="0" smtClean="0"/>
              <a:t>movement of particles from an area of high concentration to an area of low concentration</a:t>
            </a:r>
          </a:p>
          <a:p>
            <a:pPr lvl="1"/>
            <a:r>
              <a:rPr lang="en-US" sz="2400" dirty="0" smtClean="0"/>
              <a:t>Good for small, </a:t>
            </a:r>
            <a:r>
              <a:rPr lang="en-US" sz="2400" dirty="0" err="1" smtClean="0"/>
              <a:t>lipophilic</a:t>
            </a:r>
            <a:r>
              <a:rPr lang="en-US" sz="2400" dirty="0" smtClean="0"/>
              <a:t>, nonionic particles</a:t>
            </a:r>
          </a:p>
          <a:p>
            <a:pPr lvl="1"/>
            <a:r>
              <a:rPr lang="en-US" sz="2400" dirty="0" smtClean="0"/>
              <a:t>The drug must dissolve and pass through in the cell membrane</a:t>
            </a:r>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819400" y="3352799"/>
            <a:ext cx="5334000" cy="339978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Facilitated Diffusion</a:t>
            </a:r>
            <a:endParaRPr lang="en-US" dirty="0"/>
          </a:p>
        </p:txBody>
      </p:sp>
      <p:sp>
        <p:nvSpPr>
          <p:cNvPr id="3" name="Content Placeholder 2"/>
          <p:cNvSpPr>
            <a:spLocks noGrp="1"/>
          </p:cNvSpPr>
          <p:nvPr>
            <p:ph idx="1"/>
          </p:nvPr>
        </p:nvSpPr>
        <p:spPr/>
        <p:txBody>
          <a:bodyPr/>
          <a:lstStyle/>
          <a:p>
            <a:r>
              <a:rPr lang="en-US" sz="2800" dirty="0" smtClean="0"/>
              <a:t>passive diffusion that uses a special carrier molecule</a:t>
            </a:r>
          </a:p>
          <a:p>
            <a:pPr lvl="1"/>
            <a:r>
              <a:rPr lang="en-US" sz="2400" dirty="0" smtClean="0"/>
              <a:t>Good for bigger molecules that are not lipid soluble</a:t>
            </a:r>
          </a:p>
          <a:p>
            <a:pPr lvl="1"/>
            <a:r>
              <a:rPr lang="en-US" sz="2400" dirty="0" smtClean="0"/>
              <a:t>No energy is needed for a facilitated diffusion</a:t>
            </a:r>
            <a:endParaRPr lang="en-US" dirty="0" smtClean="0"/>
          </a:p>
          <a:p>
            <a:pPr>
              <a:buNone/>
            </a:pP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697804" y="3657600"/>
            <a:ext cx="5541196" cy="24234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Transport</a:t>
            </a:r>
            <a:endParaRPr lang="en-US" dirty="0"/>
          </a:p>
        </p:txBody>
      </p:sp>
      <p:sp>
        <p:nvSpPr>
          <p:cNvPr id="3" name="Content Placeholder 2"/>
          <p:cNvSpPr>
            <a:spLocks noGrp="1"/>
          </p:cNvSpPr>
          <p:nvPr>
            <p:ph sz="half" idx="1"/>
          </p:nvPr>
        </p:nvSpPr>
        <p:spPr/>
        <p:txBody>
          <a:bodyPr>
            <a:normAutofit fontScale="92500" lnSpcReduction="10000"/>
          </a:bodyPr>
          <a:lstStyle/>
          <a:p>
            <a:r>
              <a:rPr lang="en-US" sz="2800" dirty="0" smtClean="0"/>
              <a:t>molecules move against the concentration gradient from areas of low concentration of molecules to areas of high concentration of molecules; involves both a carrier molecule </a:t>
            </a:r>
            <a:br>
              <a:rPr lang="en-US" sz="2800" dirty="0" smtClean="0"/>
            </a:br>
            <a:r>
              <a:rPr lang="en-US" sz="2800" dirty="0" smtClean="0"/>
              <a:t>and energy</a:t>
            </a:r>
            <a:endParaRPr lang="en-US" dirty="0" smtClean="0"/>
          </a:p>
          <a:p>
            <a:pPr lvl="1"/>
            <a:r>
              <a:rPr lang="en-US" sz="2400" dirty="0" smtClean="0"/>
              <a:t>Good for accumulation of drugs within a part of </a:t>
            </a:r>
            <a:br>
              <a:rPr lang="en-US" sz="2400" dirty="0" smtClean="0"/>
            </a:br>
            <a:r>
              <a:rPr lang="en-US" sz="2400" dirty="0" smtClean="0"/>
              <a:t>the body</a:t>
            </a:r>
            <a:endParaRPr lang="en-US" sz="3200" dirty="0" smtClean="0"/>
          </a:p>
          <a:p>
            <a:pPr>
              <a:buNone/>
            </a:pPr>
            <a:endParaRPr lang="en-US" dirty="0"/>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4419600" y="1447800"/>
            <a:ext cx="3688791" cy="4525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Pinocytosis</a:t>
            </a:r>
            <a:r>
              <a:rPr lang="en-US" dirty="0" smtClean="0"/>
              <a:t>/</a:t>
            </a:r>
            <a:r>
              <a:rPr lang="en-US" dirty="0" err="1" smtClean="0"/>
              <a:t>Phagocytosis</a:t>
            </a:r>
            <a:endParaRPr lang="en-US" dirty="0"/>
          </a:p>
        </p:txBody>
      </p:sp>
      <p:sp>
        <p:nvSpPr>
          <p:cNvPr id="3" name="Content Placeholder 2"/>
          <p:cNvSpPr>
            <a:spLocks noGrp="1"/>
          </p:cNvSpPr>
          <p:nvPr>
            <p:ph idx="1"/>
          </p:nvPr>
        </p:nvSpPr>
        <p:spPr/>
        <p:txBody>
          <a:bodyPr/>
          <a:lstStyle/>
          <a:p>
            <a:r>
              <a:rPr lang="en-US" sz="2800" dirty="0" smtClean="0"/>
              <a:t>molecules are physically taken in or engulfed. </a:t>
            </a:r>
            <a:r>
              <a:rPr lang="en-US" sz="2800" dirty="0" err="1" smtClean="0"/>
              <a:t>Pinocytosis</a:t>
            </a:r>
            <a:r>
              <a:rPr lang="en-US" sz="2800" dirty="0" smtClean="0"/>
              <a:t> is engulfing liquid; </a:t>
            </a:r>
            <a:r>
              <a:rPr lang="en-US" sz="2800" dirty="0" err="1" smtClean="0"/>
              <a:t>phagocytosis</a:t>
            </a:r>
            <a:r>
              <a:rPr lang="en-US" sz="2800" dirty="0" smtClean="0"/>
              <a:t> is engulfing solid particles</a:t>
            </a:r>
          </a:p>
          <a:p>
            <a:pPr lvl="1"/>
            <a:r>
              <a:rPr lang="en-US" sz="2400" dirty="0" smtClean="0"/>
              <a:t>Good for bigger molecules or liquids</a:t>
            </a:r>
            <a:endParaRPr lang="en-US" dirty="0" smtClean="0"/>
          </a:p>
          <a:p>
            <a:pPr>
              <a:buNone/>
            </a:pP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838200" y="3657600"/>
            <a:ext cx="7143750" cy="2562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Drug Movement</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494340" y="1752600"/>
            <a:ext cx="611133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0" y="0"/>
            <a:ext cx="4114800" cy="1143000"/>
          </a:xfrm>
        </p:spPr>
        <p:txBody>
          <a:bodyPr>
            <a:normAutofit fontScale="90000"/>
          </a:bodyPr>
          <a:lstStyle/>
          <a:p>
            <a:pPr eaLnBrk="1" hangingPunct="1"/>
            <a:r>
              <a:rPr lang="en-US" dirty="0" smtClean="0"/>
              <a:t>Part I: GETTING IN</a:t>
            </a:r>
          </a:p>
        </p:txBody>
      </p:sp>
      <p:pic>
        <p:nvPicPr>
          <p:cNvPr id="3076" name="Picture 15" descr="MCj04160140000[1]"/>
          <p:cNvPicPr>
            <a:picLocks noChangeAspect="1" noChangeArrowheads="1"/>
          </p:cNvPicPr>
          <p:nvPr/>
        </p:nvPicPr>
        <p:blipFill>
          <a:blip r:embed="rId2" cstate="print"/>
          <a:srcRect/>
          <a:stretch>
            <a:fillRect/>
          </a:stretch>
        </p:blipFill>
        <p:spPr bwMode="auto">
          <a:xfrm rot="-5400000">
            <a:off x="5395119" y="5577681"/>
            <a:ext cx="1079500" cy="1049338"/>
          </a:xfrm>
          <a:prstGeom prst="rect">
            <a:avLst/>
          </a:prstGeom>
          <a:noFill/>
          <a:ln w="9525">
            <a:noFill/>
            <a:miter lim="800000"/>
            <a:headEnd/>
            <a:tailEnd/>
          </a:ln>
        </p:spPr>
      </p:pic>
      <p:pic>
        <p:nvPicPr>
          <p:cNvPr id="3077" name="Picture 17" descr="MCj04160140000[1]"/>
          <p:cNvPicPr>
            <a:picLocks noChangeAspect="1" noChangeArrowheads="1"/>
          </p:cNvPicPr>
          <p:nvPr/>
        </p:nvPicPr>
        <p:blipFill>
          <a:blip r:embed="rId2" cstate="print"/>
          <a:srcRect/>
          <a:stretch>
            <a:fillRect/>
          </a:stretch>
        </p:blipFill>
        <p:spPr bwMode="auto">
          <a:xfrm rot="-5400000">
            <a:off x="7300119" y="5196681"/>
            <a:ext cx="1079500" cy="1049338"/>
          </a:xfrm>
          <a:prstGeom prst="rect">
            <a:avLst/>
          </a:prstGeom>
          <a:noFill/>
          <a:ln w="9525">
            <a:noFill/>
            <a:miter lim="800000"/>
            <a:headEnd/>
            <a:tailEnd/>
          </a:ln>
        </p:spPr>
      </p:pic>
      <p:pic>
        <p:nvPicPr>
          <p:cNvPr id="7170" name="Picture 2"/>
          <p:cNvPicPr>
            <a:picLocks noGrp="1" noChangeAspect="1" noChangeArrowheads="1"/>
          </p:cNvPicPr>
          <p:nvPr>
            <p:ph idx="1"/>
          </p:nvPr>
        </p:nvPicPr>
        <p:blipFill>
          <a:blip r:embed="rId3" cstate="print"/>
          <a:srcRect/>
          <a:stretch>
            <a:fillRect/>
          </a:stretch>
        </p:blipFill>
        <p:spPr bwMode="auto">
          <a:xfrm>
            <a:off x="1447800" y="1057910"/>
            <a:ext cx="5486400" cy="4389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1282</TotalTime>
  <Words>1180</Words>
  <Application>Microsoft Office PowerPoint</Application>
  <PresentationFormat>On-screen Show (4:3)</PresentationFormat>
  <Paragraphs>145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Pharmacokinetics</vt:lpstr>
      <vt:lpstr>Drug Movement</vt:lpstr>
      <vt:lpstr>Drug Movement</vt:lpstr>
      <vt:lpstr>Passive Diffusion</vt:lpstr>
      <vt:lpstr>Facilitated Diffusion</vt:lpstr>
      <vt:lpstr>Active Transport</vt:lpstr>
      <vt:lpstr>Pinocytosis/Phagocytosis</vt:lpstr>
      <vt:lpstr>Mechanisms of Drug Movement</vt:lpstr>
      <vt:lpstr>Part I: GETTING IN</vt:lpstr>
      <vt:lpstr>Drug Absorption</vt:lpstr>
      <vt:lpstr>Slide 11</vt:lpstr>
      <vt:lpstr>Drug Absorption</vt:lpstr>
      <vt:lpstr>Drug Absorption</vt:lpstr>
      <vt:lpstr>Drug Absorption</vt:lpstr>
      <vt:lpstr>Bioavailability</vt:lpstr>
      <vt:lpstr>pH and Ionization</vt:lpstr>
      <vt:lpstr>ION TRAPPING</vt:lpstr>
      <vt:lpstr>ORAL vs. PARENTERAL</vt:lpstr>
      <vt:lpstr>Part II: Moving Around</vt:lpstr>
      <vt:lpstr>Drug Distribution</vt:lpstr>
      <vt:lpstr>MEMBRANE          PERMEABILITY</vt:lpstr>
      <vt:lpstr>TISSUE PERFUSION</vt:lpstr>
      <vt:lpstr>PROTEIN BINDING</vt:lpstr>
      <vt:lpstr>VOLUME OF DISTRIBUTION</vt:lpstr>
      <vt:lpstr>Volume of Distribution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Pharmacokinetics</dc:title>
  <dc:creator>Lori</dc:creator>
  <cp:lastModifiedBy>Lori</cp:lastModifiedBy>
  <cp:revision>17</cp:revision>
  <dcterms:created xsi:type="dcterms:W3CDTF">2010-05-16T04:06:30Z</dcterms:created>
  <dcterms:modified xsi:type="dcterms:W3CDTF">2010-05-17T02:32:01Z</dcterms:modified>
</cp:coreProperties>
</file>